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6858000" cx="12192000"/>
  <p:notesSz cx="6858000" cy="9144000"/>
  <p:embeddedFontLst>
    <p:embeddedFont>
      <p:font typeface="Play"/>
      <p:regular r:id="rId22"/>
      <p:bold r:id="rId23"/>
    </p:embeddedFont>
    <p:embeddedFont>
      <p:font typeface="Bricolage Grotesque Light"/>
      <p:regular r:id="rId24"/>
      <p:bold r:id="rId25"/>
    </p:embeddedFont>
    <p:embeddedFont>
      <p:font typeface="Inter"/>
      <p:regular r:id="rId26"/>
      <p:bold r:id="rId27"/>
      <p:italic r:id="rId28"/>
      <p:boldItalic r:id="rId29"/>
    </p:embeddedFont>
    <p:embeddedFont>
      <p:font typeface="Bricolage Grotesque"/>
      <p:regular r:id="rId30"/>
      <p:bold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2" roundtripDataSignature="AMtx7midozkXOJBLkmmDvnhSloMza+Zp/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Play-regular.fntdata"/><Relationship Id="rId21" Type="http://schemas.openxmlformats.org/officeDocument/2006/relationships/slide" Target="slides/slide17.xml"/><Relationship Id="rId24" Type="http://schemas.openxmlformats.org/officeDocument/2006/relationships/font" Target="fonts/BricolageGrotesqueLight-regular.fntdata"/><Relationship Id="rId23" Type="http://schemas.openxmlformats.org/officeDocument/2006/relationships/font" Target="fonts/Play-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Inter-regular.fntdata"/><Relationship Id="rId25" Type="http://schemas.openxmlformats.org/officeDocument/2006/relationships/font" Target="fonts/BricolageGrotesqueLight-bold.fntdata"/><Relationship Id="rId28" Type="http://schemas.openxmlformats.org/officeDocument/2006/relationships/font" Target="fonts/Inter-italic.fntdata"/><Relationship Id="rId27" Type="http://schemas.openxmlformats.org/officeDocument/2006/relationships/font" Target="fonts/Inter-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Inter-bold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BricolageGrotesque-bold.fntdata"/><Relationship Id="rId30" Type="http://schemas.openxmlformats.org/officeDocument/2006/relationships/font" Target="fonts/BricolageGrotesque-regular.fntdata"/><Relationship Id="rId11" Type="http://schemas.openxmlformats.org/officeDocument/2006/relationships/slide" Target="slides/slide7.xml"/><Relationship Id="rId10" Type="http://schemas.openxmlformats.org/officeDocument/2006/relationships/slide" Target="slides/slide6.xml"/><Relationship Id="rId32"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p:txBody>
      </p:sp>
      <p:sp>
        <p:nvSpPr>
          <p:cNvPr id="106" name="Google Shape;106;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6" name="Google Shape;256;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0" name="Google Shape;280;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4" name="Google Shape;30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5" name="Google Shape;30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3" name="Google Shape;323;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0" name="Google Shape;330;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7" name="Google Shape;337;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 name="Google Shape;13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8" name="Google Shape;13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 name="Google Shape;14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4" name="Google Shape;16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9" name="Google Shape;199;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2" name="Google Shape;21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5" name="Google Shape;225;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9"/>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9"/>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9"/>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9" name="Shape 69"/>
        <p:cNvGrpSpPr/>
        <p:nvPr/>
      </p:nvGrpSpPr>
      <p:grpSpPr>
        <a:xfrm>
          <a:off x="0" y="0"/>
          <a:ext cx="0" cy="0"/>
          <a:chOff x="0" y="0"/>
          <a:chExt cx="0" cy="0"/>
        </a:xfrm>
      </p:grpSpPr>
      <p:sp>
        <p:nvSpPr>
          <p:cNvPr id="70" name="Google Shape;70;p2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28"/>
          <p:cNvSpPr/>
          <p:nvPr>
            <p:ph idx="2" type="pic"/>
          </p:nvPr>
        </p:nvSpPr>
        <p:spPr>
          <a:xfrm>
            <a:off x="5183188" y="987427"/>
            <a:ext cx="6172200" cy="4873625"/>
          </a:xfrm>
          <a:prstGeom prst="rect">
            <a:avLst/>
          </a:prstGeom>
          <a:noFill/>
          <a:ln>
            <a:noFill/>
          </a:ln>
        </p:spPr>
      </p:sp>
      <p:sp>
        <p:nvSpPr>
          <p:cNvPr id="72" name="Google Shape;72;p28"/>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3" name="Google Shape;73;p28"/>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28"/>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8"/>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6" name="Shape 76"/>
        <p:cNvGrpSpPr/>
        <p:nvPr/>
      </p:nvGrpSpPr>
      <p:grpSpPr>
        <a:xfrm>
          <a:off x="0" y="0"/>
          <a:ext cx="0" cy="0"/>
          <a:chOff x="0" y="0"/>
          <a:chExt cx="0" cy="0"/>
        </a:xfrm>
      </p:grpSpPr>
      <p:sp>
        <p:nvSpPr>
          <p:cNvPr id="77" name="Google Shape;77;p29"/>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 name="Google Shape;78;p29"/>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29"/>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9"/>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29"/>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2" name="Shape 82"/>
        <p:cNvGrpSpPr/>
        <p:nvPr/>
      </p:nvGrpSpPr>
      <p:grpSpPr>
        <a:xfrm>
          <a:off x="0" y="0"/>
          <a:ext cx="0" cy="0"/>
          <a:chOff x="0" y="0"/>
          <a:chExt cx="0" cy="0"/>
        </a:xfrm>
      </p:grpSpPr>
      <p:sp>
        <p:nvSpPr>
          <p:cNvPr id="83" name="Google Shape;83;p30"/>
          <p:cNvSpPr txBox="1"/>
          <p:nvPr>
            <p:ph type="title"/>
          </p:nvPr>
        </p:nvSpPr>
        <p:spPr>
          <a:xfrm rot="5400000">
            <a:off x="7133432"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30"/>
          <p:cNvSpPr txBox="1"/>
          <p:nvPr>
            <p:ph idx="1" type="body"/>
          </p:nvPr>
        </p:nvSpPr>
        <p:spPr>
          <a:xfrm rot="5400000">
            <a:off x="1799432"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30"/>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30"/>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30"/>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bg>
      <p:bgPr>
        <a:solidFill>
          <a:srgbClr val="000000"/>
        </a:solidFill>
      </p:bgPr>
    </p:bg>
    <p:spTree>
      <p:nvGrpSpPr>
        <p:cNvPr id="88" name="Shape 88"/>
        <p:cNvGrpSpPr/>
        <p:nvPr/>
      </p:nvGrpSpPr>
      <p:grpSpPr>
        <a:xfrm>
          <a:off x="0" y="0"/>
          <a:ext cx="0" cy="0"/>
          <a:chOff x="0" y="0"/>
          <a:chExt cx="0" cy="0"/>
        </a:xfrm>
      </p:grpSpPr>
      <p:sp>
        <p:nvSpPr>
          <p:cNvPr id="89" name="Google Shape;89;p31"/>
          <p:cNvSpPr/>
          <p:nvPr/>
        </p:nvSpPr>
        <p:spPr>
          <a:xfrm>
            <a:off x="0" y="0"/>
            <a:ext cx="12192000" cy="6858000"/>
          </a:xfrm>
          <a:prstGeom prst="rect">
            <a:avLst/>
          </a:prstGeom>
          <a:solidFill>
            <a:srgbClr val="E1E1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31"/>
          <p:cNvSpPr/>
          <p:nvPr/>
        </p:nvSpPr>
        <p:spPr>
          <a:xfrm>
            <a:off x="0" y="0"/>
            <a:ext cx="12192000" cy="6858000"/>
          </a:xfrm>
          <a:prstGeom prst="rect">
            <a:avLst/>
          </a:prstGeom>
          <a:solidFill>
            <a:srgbClr val="FBFBF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91" name="Google Shape;91;p31">
            <a:hlinkClick r:id="rId2"/>
          </p:cNvPr>
          <p:cNvPicPr preferRelativeResize="0"/>
          <p:nvPr/>
        </p:nvPicPr>
        <p:blipFill rotWithShape="1">
          <a:blip r:embed="rId3">
            <a:alphaModFix/>
          </a:blip>
          <a:srcRect b="0" l="0" r="0" t="0"/>
          <a:stretch/>
        </p:blipFill>
        <p:spPr>
          <a:xfrm>
            <a:off x="10699347" y="6457950"/>
            <a:ext cx="1435504" cy="3429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bg>
      <p:bgPr>
        <a:solidFill>
          <a:srgbClr val="000000"/>
        </a:solidFill>
      </p:bgPr>
    </p:bg>
    <p:spTree>
      <p:nvGrpSpPr>
        <p:cNvPr id="92" name="Shape 92"/>
        <p:cNvGrpSpPr/>
        <p:nvPr/>
      </p:nvGrpSpPr>
      <p:grpSpPr>
        <a:xfrm>
          <a:off x="0" y="0"/>
          <a:ext cx="0" cy="0"/>
          <a:chOff x="0" y="0"/>
          <a:chExt cx="0" cy="0"/>
        </a:xfrm>
      </p:grpSpPr>
      <p:sp>
        <p:nvSpPr>
          <p:cNvPr id="93" name="Google Shape;93;p32"/>
          <p:cNvSpPr/>
          <p:nvPr/>
        </p:nvSpPr>
        <p:spPr>
          <a:xfrm>
            <a:off x="0" y="0"/>
            <a:ext cx="12192000" cy="6858000"/>
          </a:xfrm>
          <a:prstGeom prst="rect">
            <a:avLst/>
          </a:prstGeom>
          <a:solidFill>
            <a:srgbClr val="E1E1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2"/>
          <p:cNvSpPr/>
          <p:nvPr/>
        </p:nvSpPr>
        <p:spPr>
          <a:xfrm>
            <a:off x="0" y="0"/>
            <a:ext cx="12192000" cy="6858000"/>
          </a:xfrm>
          <a:prstGeom prst="rect">
            <a:avLst/>
          </a:prstGeom>
          <a:solidFill>
            <a:srgbClr val="FBFBF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95" name="Google Shape;95;p32">
            <a:hlinkClick r:id="rId2"/>
          </p:cNvPr>
          <p:cNvPicPr preferRelativeResize="0"/>
          <p:nvPr/>
        </p:nvPicPr>
        <p:blipFill rotWithShape="1">
          <a:blip r:embed="rId3">
            <a:alphaModFix/>
          </a:blip>
          <a:srcRect b="0" l="0" r="0" t="0"/>
          <a:stretch/>
        </p:blipFill>
        <p:spPr>
          <a:xfrm>
            <a:off x="10699347" y="6457950"/>
            <a:ext cx="1435504" cy="3429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5 master">
  <p:cSld name="Slide 5 master">
    <p:bg>
      <p:bgPr>
        <a:solidFill>
          <a:srgbClr val="000000"/>
        </a:solidFill>
      </p:bgPr>
    </p:bg>
    <p:spTree>
      <p:nvGrpSpPr>
        <p:cNvPr id="96" name="Shape 96"/>
        <p:cNvGrpSpPr/>
        <p:nvPr/>
      </p:nvGrpSpPr>
      <p:grpSpPr>
        <a:xfrm>
          <a:off x="0" y="0"/>
          <a:ext cx="0" cy="0"/>
          <a:chOff x="0" y="0"/>
          <a:chExt cx="0" cy="0"/>
        </a:xfrm>
      </p:grpSpPr>
      <p:sp>
        <p:nvSpPr>
          <p:cNvPr id="97" name="Google Shape;97;p33"/>
          <p:cNvSpPr/>
          <p:nvPr/>
        </p:nvSpPr>
        <p:spPr>
          <a:xfrm>
            <a:off x="0" y="0"/>
            <a:ext cx="12192000" cy="6858000"/>
          </a:xfrm>
          <a:prstGeom prst="rect">
            <a:avLst/>
          </a:prstGeom>
          <a:solidFill>
            <a:srgbClr val="E1E1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33"/>
          <p:cNvSpPr/>
          <p:nvPr/>
        </p:nvSpPr>
        <p:spPr>
          <a:xfrm>
            <a:off x="0" y="0"/>
            <a:ext cx="12192000" cy="6858000"/>
          </a:xfrm>
          <a:prstGeom prst="rect">
            <a:avLst/>
          </a:prstGeom>
          <a:solidFill>
            <a:srgbClr val="FBFBF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99" name="Google Shape;99;p33">
            <a:hlinkClick r:id="rId2"/>
          </p:cNvPr>
          <p:cNvPicPr preferRelativeResize="0"/>
          <p:nvPr/>
        </p:nvPicPr>
        <p:blipFill rotWithShape="1">
          <a:blip r:embed="rId3">
            <a:alphaModFix/>
          </a:blip>
          <a:srcRect b="0" l="0" r="0" t="0"/>
          <a:stretch/>
        </p:blipFill>
        <p:spPr>
          <a:xfrm>
            <a:off x="10699347" y="6457950"/>
            <a:ext cx="1435504" cy="3429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6 master">
  <p:cSld name="Slide 6 master">
    <p:bg>
      <p:bgPr>
        <a:solidFill>
          <a:srgbClr val="000000"/>
        </a:solidFill>
      </p:bgPr>
    </p:bg>
    <p:spTree>
      <p:nvGrpSpPr>
        <p:cNvPr id="100" name="Shape 100"/>
        <p:cNvGrpSpPr/>
        <p:nvPr/>
      </p:nvGrpSpPr>
      <p:grpSpPr>
        <a:xfrm>
          <a:off x="0" y="0"/>
          <a:ext cx="0" cy="0"/>
          <a:chOff x="0" y="0"/>
          <a:chExt cx="0" cy="0"/>
        </a:xfrm>
      </p:grpSpPr>
      <p:sp>
        <p:nvSpPr>
          <p:cNvPr id="101" name="Google Shape;101;p34"/>
          <p:cNvSpPr/>
          <p:nvPr/>
        </p:nvSpPr>
        <p:spPr>
          <a:xfrm>
            <a:off x="0" y="0"/>
            <a:ext cx="12192000" cy="6858000"/>
          </a:xfrm>
          <a:prstGeom prst="rect">
            <a:avLst/>
          </a:prstGeom>
          <a:solidFill>
            <a:srgbClr val="E1E1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34"/>
          <p:cNvSpPr/>
          <p:nvPr/>
        </p:nvSpPr>
        <p:spPr>
          <a:xfrm>
            <a:off x="0" y="0"/>
            <a:ext cx="12192000" cy="6858000"/>
          </a:xfrm>
          <a:prstGeom prst="rect">
            <a:avLst/>
          </a:prstGeom>
          <a:solidFill>
            <a:srgbClr val="FBFBF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03" name="Google Shape;103;p34">
            <a:hlinkClick r:id="rId2"/>
          </p:cNvPr>
          <p:cNvPicPr preferRelativeResize="0"/>
          <p:nvPr/>
        </p:nvPicPr>
        <p:blipFill rotWithShape="1">
          <a:blip r:embed="rId3">
            <a:alphaModFix/>
          </a:blip>
          <a:srcRect b="0" l="0" r="0" t="0"/>
          <a:stretch/>
        </p:blipFill>
        <p:spPr>
          <a:xfrm>
            <a:off x="10699347" y="6457950"/>
            <a:ext cx="1435504" cy="3429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7 master">
  <p:cSld name="Slide 7 master">
    <p:bg>
      <p:bgPr>
        <a:solidFill>
          <a:srgbClr val="000000"/>
        </a:solidFill>
      </p:bgPr>
    </p:bg>
    <p:spTree>
      <p:nvGrpSpPr>
        <p:cNvPr id="19" name="Shape 19"/>
        <p:cNvGrpSpPr/>
        <p:nvPr/>
      </p:nvGrpSpPr>
      <p:grpSpPr>
        <a:xfrm>
          <a:off x="0" y="0"/>
          <a:ext cx="0" cy="0"/>
          <a:chOff x="0" y="0"/>
          <a:chExt cx="0" cy="0"/>
        </a:xfrm>
      </p:grpSpPr>
      <p:sp>
        <p:nvSpPr>
          <p:cNvPr id="20" name="Google Shape;20;p20"/>
          <p:cNvSpPr/>
          <p:nvPr/>
        </p:nvSpPr>
        <p:spPr>
          <a:xfrm>
            <a:off x="0" y="0"/>
            <a:ext cx="12192000" cy="6858000"/>
          </a:xfrm>
          <a:prstGeom prst="rect">
            <a:avLst/>
          </a:prstGeom>
          <a:solidFill>
            <a:srgbClr val="E1E1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0"/>
          <p:cNvSpPr/>
          <p:nvPr/>
        </p:nvSpPr>
        <p:spPr>
          <a:xfrm>
            <a:off x="0" y="0"/>
            <a:ext cx="12192000" cy="6858000"/>
          </a:xfrm>
          <a:prstGeom prst="rect">
            <a:avLst/>
          </a:prstGeom>
          <a:solidFill>
            <a:srgbClr val="FBFBF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2" name="Google Shape;22;p20">
            <a:hlinkClick r:id="rId2"/>
          </p:cNvPr>
          <p:cNvPicPr preferRelativeResize="0"/>
          <p:nvPr/>
        </p:nvPicPr>
        <p:blipFill rotWithShape="1">
          <a:blip r:embed="rId3">
            <a:alphaModFix/>
          </a:blip>
          <a:srcRect b="0" l="0" r="0" t="0"/>
          <a:stretch/>
        </p:blipFill>
        <p:spPr>
          <a:xfrm>
            <a:off x="10699347" y="6457950"/>
            <a:ext cx="1435504" cy="3429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3" name="Shape 23"/>
        <p:cNvGrpSpPr/>
        <p:nvPr/>
      </p:nvGrpSpPr>
      <p:grpSpPr>
        <a:xfrm>
          <a:off x="0" y="0"/>
          <a:ext cx="0" cy="0"/>
          <a:chOff x="0" y="0"/>
          <a:chExt cx="0" cy="0"/>
        </a:xfrm>
      </p:grpSpPr>
      <p:sp>
        <p:nvSpPr>
          <p:cNvPr id="24" name="Google Shape;24;p2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2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6" name="Google Shape;26;p21"/>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21"/>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21"/>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9" name="Shape 29"/>
        <p:cNvGrpSpPr/>
        <p:nvPr/>
      </p:nvGrpSpPr>
      <p:grpSpPr>
        <a:xfrm>
          <a:off x="0" y="0"/>
          <a:ext cx="0" cy="0"/>
          <a:chOff x="0" y="0"/>
          <a:chExt cx="0" cy="0"/>
        </a:xfrm>
      </p:grpSpPr>
      <p:sp>
        <p:nvSpPr>
          <p:cNvPr id="30" name="Google Shape;30;p22"/>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2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22"/>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22"/>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22"/>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5" name="Shape 35"/>
        <p:cNvGrpSpPr/>
        <p:nvPr/>
      </p:nvGrpSpPr>
      <p:grpSpPr>
        <a:xfrm>
          <a:off x="0" y="0"/>
          <a:ext cx="0" cy="0"/>
          <a:chOff x="0" y="0"/>
          <a:chExt cx="0" cy="0"/>
        </a:xfrm>
      </p:grpSpPr>
      <p:sp>
        <p:nvSpPr>
          <p:cNvPr id="36" name="Google Shape;36;p23"/>
          <p:cNvSpPr txBox="1"/>
          <p:nvPr>
            <p:ph type="title"/>
          </p:nvPr>
        </p:nvSpPr>
        <p:spPr>
          <a:xfrm>
            <a:off x="831851" y="1709740"/>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 name="Google Shape;37;p23"/>
          <p:cNvSpPr txBox="1"/>
          <p:nvPr>
            <p:ph idx="1" type="body"/>
          </p:nvPr>
        </p:nvSpPr>
        <p:spPr>
          <a:xfrm>
            <a:off x="831851" y="4589465"/>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57575"/>
              </a:buClr>
              <a:buSzPts val="2400"/>
              <a:buNone/>
              <a:defRPr sz="2400">
                <a:solidFill>
                  <a:srgbClr val="757575"/>
                </a:solidFill>
              </a:defRPr>
            </a:lvl1pPr>
            <a:lvl2pPr indent="-228600" lvl="1" marL="914400" algn="l">
              <a:lnSpc>
                <a:spcPct val="90000"/>
              </a:lnSpc>
              <a:spcBef>
                <a:spcPts val="500"/>
              </a:spcBef>
              <a:spcAft>
                <a:spcPts val="0"/>
              </a:spcAft>
              <a:buClr>
                <a:srgbClr val="757575"/>
              </a:buClr>
              <a:buSzPts val="2000"/>
              <a:buNone/>
              <a:defRPr sz="2000">
                <a:solidFill>
                  <a:srgbClr val="757575"/>
                </a:solidFill>
              </a:defRPr>
            </a:lvl2pPr>
            <a:lvl3pPr indent="-228600" lvl="2" marL="1371600" algn="l">
              <a:lnSpc>
                <a:spcPct val="90000"/>
              </a:lnSpc>
              <a:spcBef>
                <a:spcPts val="500"/>
              </a:spcBef>
              <a:spcAft>
                <a:spcPts val="0"/>
              </a:spcAft>
              <a:buClr>
                <a:srgbClr val="757575"/>
              </a:buClr>
              <a:buSzPts val="1800"/>
              <a:buNone/>
              <a:defRPr sz="1800">
                <a:solidFill>
                  <a:srgbClr val="757575"/>
                </a:solidFill>
              </a:defRPr>
            </a:lvl3pPr>
            <a:lvl4pPr indent="-228600" lvl="3" marL="1828800" algn="l">
              <a:lnSpc>
                <a:spcPct val="90000"/>
              </a:lnSpc>
              <a:spcBef>
                <a:spcPts val="500"/>
              </a:spcBef>
              <a:spcAft>
                <a:spcPts val="0"/>
              </a:spcAft>
              <a:buClr>
                <a:srgbClr val="757575"/>
              </a:buClr>
              <a:buSzPts val="1600"/>
              <a:buNone/>
              <a:defRPr sz="1600">
                <a:solidFill>
                  <a:srgbClr val="757575"/>
                </a:solidFill>
              </a:defRPr>
            </a:lvl4pPr>
            <a:lvl5pPr indent="-228600" lvl="4" marL="2286000" algn="l">
              <a:lnSpc>
                <a:spcPct val="90000"/>
              </a:lnSpc>
              <a:spcBef>
                <a:spcPts val="500"/>
              </a:spcBef>
              <a:spcAft>
                <a:spcPts val="0"/>
              </a:spcAft>
              <a:buClr>
                <a:srgbClr val="757575"/>
              </a:buClr>
              <a:buSzPts val="1600"/>
              <a:buNone/>
              <a:defRPr sz="1600">
                <a:solidFill>
                  <a:srgbClr val="757575"/>
                </a:solidFill>
              </a:defRPr>
            </a:lvl5pPr>
            <a:lvl6pPr indent="-228600" lvl="5" marL="2743200" algn="l">
              <a:lnSpc>
                <a:spcPct val="90000"/>
              </a:lnSpc>
              <a:spcBef>
                <a:spcPts val="500"/>
              </a:spcBef>
              <a:spcAft>
                <a:spcPts val="0"/>
              </a:spcAft>
              <a:buClr>
                <a:srgbClr val="757575"/>
              </a:buClr>
              <a:buSzPts val="1600"/>
              <a:buNone/>
              <a:defRPr sz="1600">
                <a:solidFill>
                  <a:srgbClr val="757575"/>
                </a:solidFill>
              </a:defRPr>
            </a:lvl6pPr>
            <a:lvl7pPr indent="-228600" lvl="6" marL="3200400" algn="l">
              <a:lnSpc>
                <a:spcPct val="90000"/>
              </a:lnSpc>
              <a:spcBef>
                <a:spcPts val="500"/>
              </a:spcBef>
              <a:spcAft>
                <a:spcPts val="0"/>
              </a:spcAft>
              <a:buClr>
                <a:srgbClr val="757575"/>
              </a:buClr>
              <a:buSzPts val="1600"/>
              <a:buNone/>
              <a:defRPr sz="1600">
                <a:solidFill>
                  <a:srgbClr val="757575"/>
                </a:solidFill>
              </a:defRPr>
            </a:lvl7pPr>
            <a:lvl8pPr indent="-228600" lvl="7" marL="3657600" algn="l">
              <a:lnSpc>
                <a:spcPct val="90000"/>
              </a:lnSpc>
              <a:spcBef>
                <a:spcPts val="500"/>
              </a:spcBef>
              <a:spcAft>
                <a:spcPts val="0"/>
              </a:spcAft>
              <a:buClr>
                <a:srgbClr val="757575"/>
              </a:buClr>
              <a:buSzPts val="1600"/>
              <a:buNone/>
              <a:defRPr sz="1600">
                <a:solidFill>
                  <a:srgbClr val="757575"/>
                </a:solidFill>
              </a:defRPr>
            </a:lvl8pPr>
            <a:lvl9pPr indent="-228600" lvl="8" marL="4114800" algn="l">
              <a:lnSpc>
                <a:spcPct val="90000"/>
              </a:lnSpc>
              <a:spcBef>
                <a:spcPts val="500"/>
              </a:spcBef>
              <a:spcAft>
                <a:spcPts val="0"/>
              </a:spcAft>
              <a:buClr>
                <a:srgbClr val="757575"/>
              </a:buClr>
              <a:buSzPts val="1600"/>
              <a:buNone/>
              <a:defRPr sz="1600">
                <a:solidFill>
                  <a:srgbClr val="757575"/>
                </a:solidFill>
              </a:defRPr>
            </a:lvl9pPr>
          </a:lstStyle>
          <a:p/>
        </p:txBody>
      </p:sp>
      <p:sp>
        <p:nvSpPr>
          <p:cNvPr id="38" name="Google Shape;38;p23"/>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23"/>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23"/>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1" name="Shape 41"/>
        <p:cNvGrpSpPr/>
        <p:nvPr/>
      </p:nvGrpSpPr>
      <p:grpSpPr>
        <a:xfrm>
          <a:off x="0" y="0"/>
          <a:ext cx="0" cy="0"/>
          <a:chOff x="0" y="0"/>
          <a:chExt cx="0" cy="0"/>
        </a:xfrm>
      </p:grpSpPr>
      <p:sp>
        <p:nvSpPr>
          <p:cNvPr id="42" name="Google Shape;42;p24"/>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 name="Google Shape;43;p2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24"/>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24"/>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4"/>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8" name="Shape 48"/>
        <p:cNvGrpSpPr/>
        <p:nvPr/>
      </p:nvGrpSpPr>
      <p:grpSpPr>
        <a:xfrm>
          <a:off x="0" y="0"/>
          <a:ext cx="0" cy="0"/>
          <a:chOff x="0" y="0"/>
          <a:chExt cx="0" cy="0"/>
        </a:xfrm>
      </p:grpSpPr>
      <p:sp>
        <p:nvSpPr>
          <p:cNvPr id="49" name="Google Shape;49;p25"/>
          <p:cNvSpPr txBox="1"/>
          <p:nvPr>
            <p:ph type="title"/>
          </p:nvPr>
        </p:nvSpPr>
        <p:spPr>
          <a:xfrm>
            <a:off x="839788" y="36512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25"/>
          <p:cNvSpPr txBox="1"/>
          <p:nvPr>
            <p:ph idx="1" type="body"/>
          </p:nvPr>
        </p:nvSpPr>
        <p:spPr>
          <a:xfrm>
            <a:off x="839789"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25"/>
          <p:cNvSpPr txBox="1"/>
          <p:nvPr>
            <p:ph idx="2" type="body"/>
          </p:nvPr>
        </p:nvSpPr>
        <p:spPr>
          <a:xfrm>
            <a:off x="839789"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5"/>
          <p:cNvSpPr txBox="1"/>
          <p:nvPr>
            <p:ph idx="3" type="body"/>
          </p:nvPr>
        </p:nvSpPr>
        <p:spPr>
          <a:xfrm>
            <a:off x="6172201"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3" name="Google Shape;53;p25"/>
          <p:cNvSpPr txBox="1"/>
          <p:nvPr>
            <p:ph idx="4" type="body"/>
          </p:nvPr>
        </p:nvSpPr>
        <p:spPr>
          <a:xfrm>
            <a:off x="6172201"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25"/>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25"/>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5"/>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7" name="Shape 57"/>
        <p:cNvGrpSpPr/>
        <p:nvPr/>
      </p:nvGrpSpPr>
      <p:grpSpPr>
        <a:xfrm>
          <a:off x="0" y="0"/>
          <a:ext cx="0" cy="0"/>
          <a:chOff x="0" y="0"/>
          <a:chExt cx="0" cy="0"/>
        </a:xfrm>
      </p:grpSpPr>
      <p:sp>
        <p:nvSpPr>
          <p:cNvPr id="58" name="Google Shape;58;p26"/>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26"/>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6"/>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26"/>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2" name="Shape 62"/>
        <p:cNvGrpSpPr/>
        <p:nvPr/>
      </p:nvGrpSpPr>
      <p:grpSpPr>
        <a:xfrm>
          <a:off x="0" y="0"/>
          <a:ext cx="0" cy="0"/>
          <a:chOff x="0" y="0"/>
          <a:chExt cx="0" cy="0"/>
        </a:xfrm>
      </p:grpSpPr>
      <p:sp>
        <p:nvSpPr>
          <p:cNvPr id="63" name="Google Shape;63;p2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 name="Google Shape;64;p27"/>
          <p:cNvSpPr txBox="1"/>
          <p:nvPr>
            <p:ph idx="1" type="body"/>
          </p:nvPr>
        </p:nvSpPr>
        <p:spPr>
          <a:xfrm>
            <a:off x="5183188" y="987427"/>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27"/>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27"/>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7"/>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27"/>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8"/>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Play"/>
              <a:buNone/>
              <a:defRPr b="0" i="0" sz="4400" u="none" cap="none" strike="noStrik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18"/>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8"/>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8"/>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757575"/>
                </a:solidFill>
                <a:latin typeface="Arial"/>
                <a:ea typeface="Arial"/>
                <a:cs typeface="Arial"/>
                <a:sym typeface="Arial"/>
              </a:defRPr>
            </a:lvl1pPr>
            <a:lvl2pPr indent="0" lvl="1" marL="0" marR="0" rtl="0" algn="r">
              <a:spcBef>
                <a:spcPts val="0"/>
              </a:spcBef>
              <a:buNone/>
              <a:defRPr b="0" i="0" sz="1200" u="none" cap="none" strike="noStrike">
                <a:solidFill>
                  <a:srgbClr val="757575"/>
                </a:solidFill>
                <a:latin typeface="Arial"/>
                <a:ea typeface="Arial"/>
                <a:cs typeface="Arial"/>
                <a:sym typeface="Arial"/>
              </a:defRPr>
            </a:lvl2pPr>
            <a:lvl3pPr indent="0" lvl="2" marL="0" marR="0" rtl="0" algn="r">
              <a:spcBef>
                <a:spcPts val="0"/>
              </a:spcBef>
              <a:buNone/>
              <a:defRPr b="0" i="0" sz="1200" u="none" cap="none" strike="noStrike">
                <a:solidFill>
                  <a:srgbClr val="757575"/>
                </a:solidFill>
                <a:latin typeface="Arial"/>
                <a:ea typeface="Arial"/>
                <a:cs typeface="Arial"/>
                <a:sym typeface="Arial"/>
              </a:defRPr>
            </a:lvl3pPr>
            <a:lvl4pPr indent="0" lvl="3" marL="0" marR="0" rtl="0" algn="r">
              <a:spcBef>
                <a:spcPts val="0"/>
              </a:spcBef>
              <a:buNone/>
              <a:defRPr b="0" i="0" sz="1200" u="none" cap="none" strike="noStrike">
                <a:solidFill>
                  <a:srgbClr val="757575"/>
                </a:solidFill>
                <a:latin typeface="Arial"/>
                <a:ea typeface="Arial"/>
                <a:cs typeface="Arial"/>
                <a:sym typeface="Arial"/>
              </a:defRPr>
            </a:lvl4pPr>
            <a:lvl5pPr indent="0" lvl="4" marL="0" marR="0" rtl="0" algn="r">
              <a:spcBef>
                <a:spcPts val="0"/>
              </a:spcBef>
              <a:buNone/>
              <a:defRPr b="0" i="0" sz="1200" u="none" cap="none" strike="noStrike">
                <a:solidFill>
                  <a:srgbClr val="757575"/>
                </a:solidFill>
                <a:latin typeface="Arial"/>
                <a:ea typeface="Arial"/>
                <a:cs typeface="Arial"/>
                <a:sym typeface="Arial"/>
              </a:defRPr>
            </a:lvl5pPr>
            <a:lvl6pPr indent="0" lvl="5" marL="0" marR="0" rtl="0" algn="r">
              <a:spcBef>
                <a:spcPts val="0"/>
              </a:spcBef>
              <a:buNone/>
              <a:defRPr b="0" i="0" sz="1200" u="none" cap="none" strike="noStrike">
                <a:solidFill>
                  <a:srgbClr val="757575"/>
                </a:solidFill>
                <a:latin typeface="Arial"/>
                <a:ea typeface="Arial"/>
                <a:cs typeface="Arial"/>
                <a:sym typeface="Arial"/>
              </a:defRPr>
            </a:lvl6pPr>
            <a:lvl7pPr indent="0" lvl="6" marL="0" marR="0" rtl="0" algn="r">
              <a:spcBef>
                <a:spcPts val="0"/>
              </a:spcBef>
              <a:buNone/>
              <a:defRPr b="0" i="0" sz="1200" u="none" cap="none" strike="noStrike">
                <a:solidFill>
                  <a:srgbClr val="757575"/>
                </a:solidFill>
                <a:latin typeface="Arial"/>
                <a:ea typeface="Arial"/>
                <a:cs typeface="Arial"/>
                <a:sym typeface="Arial"/>
              </a:defRPr>
            </a:lvl7pPr>
            <a:lvl8pPr indent="0" lvl="7" marL="0" marR="0" rtl="0" algn="r">
              <a:spcBef>
                <a:spcPts val="0"/>
              </a:spcBef>
              <a:buNone/>
              <a:defRPr b="0" i="0" sz="1200" u="none" cap="none" strike="noStrike">
                <a:solidFill>
                  <a:srgbClr val="757575"/>
                </a:solidFill>
                <a:latin typeface="Arial"/>
                <a:ea typeface="Arial"/>
                <a:cs typeface="Arial"/>
                <a:sym typeface="Arial"/>
              </a:defRPr>
            </a:lvl8pPr>
            <a:lvl9pPr indent="0" lvl="8" marL="0" marR="0" rtl="0" algn="r">
              <a:spcBef>
                <a:spcPts val="0"/>
              </a:spcBef>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0" Type="http://schemas.openxmlformats.org/officeDocument/2006/relationships/image" Target="../media/image27.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jpg"/><Relationship Id="rId4" Type="http://schemas.openxmlformats.org/officeDocument/2006/relationships/image" Target="../media/image16.png"/><Relationship Id="rId9" Type="http://schemas.openxmlformats.org/officeDocument/2006/relationships/image" Target="../media/image3.png"/><Relationship Id="rId5" Type="http://schemas.openxmlformats.org/officeDocument/2006/relationships/image" Target="../media/image10.png"/><Relationship Id="rId6" Type="http://schemas.openxmlformats.org/officeDocument/2006/relationships/image" Target="../media/image2.png"/><Relationship Id="rId7" Type="http://schemas.openxmlformats.org/officeDocument/2006/relationships/image" Target="../media/image7.png"/><Relationship Id="rId8"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9.jpg"/><Relationship Id="rId4" Type="http://schemas.openxmlformats.org/officeDocument/2006/relationships/image" Target="../media/image16.png"/><Relationship Id="rId5"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jpg"/><Relationship Id="rId4" Type="http://schemas.openxmlformats.org/officeDocument/2006/relationships/image" Target="../media/image16.png"/><Relationship Id="rId5"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6.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5.png"/><Relationship Id="rId4" Type="http://schemas.openxmlformats.org/officeDocument/2006/relationships/image" Target="../media/image13.png"/><Relationship Id="rId5" Type="http://schemas.openxmlformats.org/officeDocument/2006/relationships/image" Target="../media/image22.png"/><Relationship Id="rId6" Type="http://schemas.openxmlformats.org/officeDocument/2006/relationships/image" Target="../media/image18.png"/><Relationship Id="rId7"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9.jpg"/><Relationship Id="rId4" Type="http://schemas.openxmlformats.org/officeDocument/2006/relationships/image" Target="../media/image16.png"/><Relationship Id="rId5"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jpg"/><Relationship Id="rId4" Type="http://schemas.openxmlformats.org/officeDocument/2006/relationships/image" Target="../media/image17.png"/><Relationship Id="rId5"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9.jpg"/><Relationship Id="rId4" Type="http://schemas.openxmlformats.org/officeDocument/2006/relationships/image" Target="../media/image16.png"/><Relationship Id="rId5"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jpg"/><Relationship Id="rId4" Type="http://schemas.openxmlformats.org/officeDocument/2006/relationships/image" Target="../media/image16.png"/><Relationship Id="rId5"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jpg"/><Relationship Id="rId4" Type="http://schemas.openxmlformats.org/officeDocument/2006/relationships/image" Target="../media/image16.png"/><Relationship Id="rId5"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jpg"/><Relationship Id="rId4" Type="http://schemas.openxmlformats.org/officeDocument/2006/relationships/image" Target="../media/image16.png"/><Relationship Id="rId5"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
          <p:cNvSpPr/>
          <p:nvPr/>
        </p:nvSpPr>
        <p:spPr>
          <a:xfrm>
            <a:off x="-14358" y="14870"/>
            <a:ext cx="12192000"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09" name="Google Shape;109;p1"/>
          <p:cNvSpPr/>
          <p:nvPr/>
        </p:nvSpPr>
        <p:spPr>
          <a:xfrm>
            <a:off x="0" y="-2416150"/>
            <a:ext cx="12192000" cy="9163495"/>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grpSp>
        <p:nvGrpSpPr>
          <p:cNvPr id="110" name="Google Shape;110;p1"/>
          <p:cNvGrpSpPr/>
          <p:nvPr/>
        </p:nvGrpSpPr>
        <p:grpSpPr>
          <a:xfrm>
            <a:off x="573937" y="1740730"/>
            <a:ext cx="5149353" cy="1181298"/>
            <a:chOff x="0" y="-47625"/>
            <a:chExt cx="1381663" cy="240312"/>
          </a:xfrm>
        </p:grpSpPr>
        <p:sp>
          <p:nvSpPr>
            <p:cNvPr id="111" name="Google Shape;111;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12" name="Google Shape;112;p1"/>
            <p:cNvSpPr txBox="1"/>
            <p:nvPr/>
          </p:nvSpPr>
          <p:spPr>
            <a:xfrm>
              <a:off x="0" y="-47625"/>
              <a:ext cx="1381663" cy="240312"/>
            </a:xfrm>
            <a:prstGeom prst="rect">
              <a:avLst/>
            </a:prstGeom>
            <a:noFill/>
            <a:ln>
              <a:noFill/>
            </a:ln>
          </p:spPr>
          <p:txBody>
            <a:bodyPr anchorCtr="0" anchor="t" bIns="33850" lIns="33850" spcFirstLastPara="1" rIns="33850" wrap="square" tIns="33850">
              <a:noAutofit/>
            </a:bodyPr>
            <a:lstStyle/>
            <a:p>
              <a:pPr indent="0" lvl="0" marL="0" marR="0" rtl="0" algn="ctr">
                <a:lnSpc>
                  <a:spcPct val="149944"/>
                </a:lnSpc>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grpSp>
      <p:sp>
        <p:nvSpPr>
          <p:cNvPr id="113" name="Google Shape;113;p1"/>
          <p:cNvSpPr/>
          <p:nvPr/>
        </p:nvSpPr>
        <p:spPr>
          <a:xfrm>
            <a:off x="685800" y="685800"/>
            <a:ext cx="2347577" cy="938833"/>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14" name="Google Shape;114;p1"/>
          <p:cNvSpPr/>
          <p:nvPr/>
        </p:nvSpPr>
        <p:spPr>
          <a:xfrm>
            <a:off x="6468711" y="-2249261"/>
            <a:ext cx="3552395" cy="5504491"/>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88" r="0" t="0"/>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15" name="Google Shape;115;p1"/>
          <p:cNvSpPr/>
          <p:nvPr/>
        </p:nvSpPr>
        <p:spPr>
          <a:xfrm rot="-5400000">
            <a:off x="9643724" y="2051182"/>
            <a:ext cx="1958626" cy="2755641"/>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78" r="0" t="0"/>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16" name="Google Shape;116;p1"/>
          <p:cNvSpPr/>
          <p:nvPr/>
        </p:nvSpPr>
        <p:spPr>
          <a:xfrm>
            <a:off x="8825582" y="296397"/>
            <a:ext cx="3433219" cy="1085979"/>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2" r="0" t="0"/>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17" name="Google Shape;117;p1"/>
          <p:cNvSpPr/>
          <p:nvPr/>
        </p:nvSpPr>
        <p:spPr>
          <a:xfrm>
            <a:off x="5235083" y="5629280"/>
            <a:ext cx="2581749" cy="57602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18" name="Google Shape;118;p1"/>
          <p:cNvSpPr/>
          <p:nvPr/>
        </p:nvSpPr>
        <p:spPr>
          <a:xfrm>
            <a:off x="8378696" y="6130258"/>
            <a:ext cx="3423944" cy="497189"/>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10" t="0"/>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19" name="Google Shape;119;p1"/>
          <p:cNvSpPr txBox="1"/>
          <p:nvPr/>
        </p:nvSpPr>
        <p:spPr>
          <a:xfrm>
            <a:off x="685800" y="4352257"/>
            <a:ext cx="6435300" cy="4248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None/>
            </a:pPr>
            <a:r>
              <a:rPr b="0" i="0" lang="en-US" sz="1200" u="none" cap="none" strike="noStrike">
                <a:solidFill>
                  <a:srgbClr val="2A2828"/>
                </a:solidFill>
                <a:latin typeface="Arial"/>
                <a:ea typeface="Arial"/>
                <a:cs typeface="Arial"/>
                <a:sym typeface="Arial"/>
              </a:rPr>
              <a:t>Teacher &amp; school leaders training to promote </a:t>
            </a:r>
            <a:r>
              <a:rPr b="0" i="0" lang="en-US" sz="1200" u="none" cap="none" strike="noStrike">
                <a:solidFill>
                  <a:srgbClr val="0C4DA2"/>
                </a:solidFill>
                <a:latin typeface="Arial"/>
                <a:ea typeface="Arial"/>
                <a:cs typeface="Arial"/>
                <a:sym typeface="Arial"/>
              </a:rPr>
              <a:t>D</a:t>
            </a:r>
            <a:r>
              <a:rPr b="0" i="0" lang="en-US" sz="1200" u="none" cap="none" strike="noStrike">
                <a:solidFill>
                  <a:srgbClr val="2A2828"/>
                </a:solidFill>
                <a:latin typeface="Arial"/>
                <a:ea typeface="Arial"/>
                <a:cs typeface="Arial"/>
                <a:sym typeface="Arial"/>
              </a:rPr>
              <a:t>igital lite</a:t>
            </a:r>
            <a:r>
              <a:rPr b="0" i="0" lang="en-US" sz="1200" u="none" cap="none" strike="noStrike">
                <a:solidFill>
                  <a:srgbClr val="0C4DA2"/>
                </a:solidFill>
                <a:latin typeface="Arial"/>
                <a:ea typeface="Arial"/>
                <a:cs typeface="Arial"/>
                <a:sym typeface="Arial"/>
              </a:rPr>
              <a:t>R</a:t>
            </a:r>
            <a:r>
              <a:rPr b="0" i="0" lang="en-US" sz="1200" u="none" cap="none" strike="noStrike">
                <a:solidFill>
                  <a:srgbClr val="2A2828"/>
                </a:solidFill>
                <a:latin typeface="Arial"/>
                <a:ea typeface="Arial"/>
                <a:cs typeface="Arial"/>
                <a:sym typeface="Arial"/>
              </a:rPr>
              <a:t>acy and combat the spread of disinf</a:t>
            </a:r>
            <a:r>
              <a:rPr b="0" i="0" lang="en-US" sz="1200" u="none" cap="none" strike="noStrike">
                <a:solidFill>
                  <a:srgbClr val="0C4DA2"/>
                </a:solidFill>
                <a:latin typeface="Arial"/>
                <a:ea typeface="Arial"/>
                <a:cs typeface="Arial"/>
                <a:sym typeface="Arial"/>
              </a:rPr>
              <a:t>O</a:t>
            </a:r>
            <a:r>
              <a:rPr b="0" i="0" lang="en-US" sz="1200" u="none" cap="none" strike="noStrike">
                <a:solidFill>
                  <a:srgbClr val="2A2828"/>
                </a:solidFill>
                <a:latin typeface="Arial"/>
                <a:ea typeface="Arial"/>
                <a:cs typeface="Arial"/>
                <a:sym typeface="Arial"/>
              </a:rPr>
              <a:t>rmation among vul</a:t>
            </a:r>
            <a:r>
              <a:rPr b="0" i="0" lang="en-US" sz="1200" u="none" cap="none" strike="noStrike">
                <a:solidFill>
                  <a:srgbClr val="0C4DA2"/>
                </a:solidFill>
                <a:latin typeface="Arial"/>
                <a:ea typeface="Arial"/>
                <a:cs typeface="Arial"/>
                <a:sym typeface="Arial"/>
              </a:rPr>
              <a:t>N</a:t>
            </a:r>
            <a:r>
              <a:rPr b="0" i="0" lang="en-US" sz="1200" u="none" cap="none" strike="noStrike">
                <a:solidFill>
                  <a:srgbClr val="2A2828"/>
                </a:solidFill>
                <a:latin typeface="Arial"/>
                <a:ea typeface="Arial"/>
                <a:cs typeface="Arial"/>
                <a:sym typeface="Arial"/>
              </a:rPr>
              <a:t>erable groups of adol</a:t>
            </a:r>
            <a:r>
              <a:rPr b="0" i="0" lang="en-US" sz="1200" u="none" cap="none" strike="noStrike">
                <a:solidFill>
                  <a:srgbClr val="0C4DA2"/>
                </a:solidFill>
                <a:latin typeface="Arial"/>
                <a:ea typeface="Arial"/>
                <a:cs typeface="Arial"/>
                <a:sym typeface="Arial"/>
              </a:rPr>
              <a:t>E</a:t>
            </a:r>
            <a:r>
              <a:rPr b="0" i="0" lang="en-US" sz="1200" u="none" cap="none" strike="noStrike">
                <a:solidFill>
                  <a:srgbClr val="2A2828"/>
                </a:solidFill>
                <a:latin typeface="Arial"/>
                <a:ea typeface="Arial"/>
                <a:cs typeface="Arial"/>
                <a:sym typeface="Arial"/>
              </a:rPr>
              <a:t>scents </a:t>
            </a:r>
            <a:endParaRPr b="0" i="0" sz="1200" u="none" cap="none" strike="noStrike">
              <a:solidFill>
                <a:srgbClr val="000000"/>
              </a:solidFill>
              <a:latin typeface="Arial"/>
              <a:ea typeface="Arial"/>
              <a:cs typeface="Arial"/>
              <a:sym typeface="Arial"/>
            </a:endParaRPr>
          </a:p>
        </p:txBody>
      </p:sp>
      <p:sp>
        <p:nvSpPr>
          <p:cNvPr id="120" name="Google Shape;120;p1"/>
          <p:cNvSpPr txBox="1"/>
          <p:nvPr/>
        </p:nvSpPr>
        <p:spPr>
          <a:xfrm>
            <a:off x="685800" y="3909816"/>
            <a:ext cx="5923417" cy="406265"/>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None/>
            </a:pPr>
            <a:r>
              <a:rPr b="1" i="0" lang="en-US" sz="2400" u="none" cap="none" strike="noStrike">
                <a:solidFill>
                  <a:srgbClr val="0C4DA2"/>
                </a:solidFill>
                <a:latin typeface="Bricolage Grotesque"/>
                <a:ea typeface="Bricolage Grotesque"/>
                <a:cs typeface="Bricolage Grotesque"/>
                <a:sym typeface="Bricolage Grotesque"/>
              </a:rPr>
              <a:t>DRONE </a:t>
            </a:r>
            <a:r>
              <a:rPr b="1" i="0" lang="en-US" sz="2400" u="none" cap="none" strike="noStrike">
                <a:solidFill>
                  <a:srgbClr val="012B1B"/>
                </a:solidFill>
                <a:latin typeface="Bricolage Grotesque"/>
                <a:ea typeface="Bricolage Grotesque"/>
                <a:cs typeface="Bricolage Grotesque"/>
                <a:sym typeface="Bricolage Grotesque"/>
              </a:rPr>
              <a:t>PROJECT</a:t>
            </a:r>
            <a:endParaRPr b="0" i="0" sz="333" u="none" cap="none" strike="noStrike">
              <a:solidFill>
                <a:srgbClr val="000000"/>
              </a:solidFill>
              <a:latin typeface="Arial"/>
              <a:ea typeface="Arial"/>
              <a:cs typeface="Arial"/>
              <a:sym typeface="Arial"/>
            </a:endParaRPr>
          </a:p>
        </p:txBody>
      </p:sp>
      <p:pic>
        <p:nvPicPr>
          <p:cNvPr descr="A logo with blue lines on it&#10;&#10;AI-generated content may be incorrect." id="121" name="Google Shape;121;p1"/>
          <p:cNvPicPr preferRelativeResize="0"/>
          <p:nvPr/>
        </p:nvPicPr>
        <p:blipFill rotWithShape="1">
          <a:blip r:embed="rId10">
            <a:alphaModFix/>
          </a:blip>
          <a:srcRect b="0" l="0" r="0" t="0"/>
          <a:stretch/>
        </p:blipFill>
        <p:spPr>
          <a:xfrm>
            <a:off x="509515" y="5059165"/>
            <a:ext cx="1586997" cy="1235927"/>
          </a:xfrm>
          <a:prstGeom prst="rect">
            <a:avLst/>
          </a:prstGeom>
          <a:noFill/>
          <a:ln>
            <a:noFill/>
          </a:ln>
        </p:spPr>
      </p:pic>
      <p:sp>
        <p:nvSpPr>
          <p:cNvPr id="122" name="Google Shape;122;p1"/>
          <p:cNvSpPr/>
          <p:nvPr/>
        </p:nvSpPr>
        <p:spPr>
          <a:xfrm>
            <a:off x="685800" y="2165598"/>
            <a:ext cx="6297017" cy="1181299"/>
          </a:xfrm>
          <a:prstGeom prst="rect">
            <a:avLst/>
          </a:prstGeom>
          <a:noFill/>
          <a:ln>
            <a:noFill/>
          </a:ln>
        </p:spPr>
        <p:txBody>
          <a:bodyPr anchorCtr="0" anchor="t" bIns="0" lIns="0" spcFirstLastPara="1" rIns="0" wrap="square" tIns="0">
            <a:noAutofit/>
          </a:bodyPr>
          <a:lstStyle/>
          <a:p>
            <a:pPr indent="0" lvl="0" marL="0" marR="0" rtl="0" algn="l">
              <a:lnSpc>
                <a:spcPct val="124723"/>
              </a:lnSpc>
              <a:spcBef>
                <a:spcPts val="0"/>
              </a:spcBef>
              <a:spcAft>
                <a:spcPts val="0"/>
              </a:spcAft>
              <a:buNone/>
            </a:pPr>
            <a:r>
              <a:rPr b="1" i="0" lang="en-US" sz="3709" u="none" cap="none" strike="noStrike">
                <a:solidFill>
                  <a:schemeClr val="lt1"/>
                </a:solidFill>
                <a:latin typeface="Bricolage Grotesque"/>
                <a:ea typeface="Bricolage Grotesque"/>
                <a:cs typeface="Bricolage Grotesque"/>
                <a:sym typeface="Bricolage Grotesque"/>
              </a:rPr>
              <a:t>Resilience Building</a:t>
            </a:r>
            <a:endParaRPr b="0" i="0" sz="3709" u="none" cap="none" strike="noStrike">
              <a:solidFill>
                <a:schemeClr val="lt1"/>
              </a:solidFill>
              <a:latin typeface="Arial"/>
              <a:ea typeface="Arial"/>
              <a:cs typeface="Arial"/>
              <a:sym typeface="Arial"/>
            </a:endParaRPr>
          </a:p>
        </p:txBody>
      </p:sp>
      <p:grpSp>
        <p:nvGrpSpPr>
          <p:cNvPr id="123" name="Google Shape;123;p1"/>
          <p:cNvGrpSpPr/>
          <p:nvPr/>
        </p:nvGrpSpPr>
        <p:grpSpPr>
          <a:xfrm>
            <a:off x="621336" y="2949962"/>
            <a:ext cx="6607771" cy="557617"/>
            <a:chOff x="1140013" y="6354600"/>
            <a:chExt cx="9911656" cy="836426"/>
          </a:xfrm>
        </p:grpSpPr>
        <p:grpSp>
          <p:nvGrpSpPr>
            <p:cNvPr id="124" name="Google Shape;124;p1"/>
            <p:cNvGrpSpPr/>
            <p:nvPr/>
          </p:nvGrpSpPr>
          <p:grpSpPr>
            <a:xfrm>
              <a:off x="1140013" y="6354600"/>
              <a:ext cx="6518059" cy="836426"/>
              <a:chOff x="0" y="-47625"/>
              <a:chExt cx="1063358" cy="232991"/>
            </a:xfrm>
          </p:grpSpPr>
          <p:sp>
            <p:nvSpPr>
              <p:cNvPr id="125" name="Google Shape;125;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26" name="Google Shape;126;p1"/>
              <p:cNvSpPr txBox="1"/>
              <p:nvPr/>
            </p:nvSpPr>
            <p:spPr>
              <a:xfrm>
                <a:off x="0" y="-47625"/>
                <a:ext cx="1063358" cy="232991"/>
              </a:xfrm>
              <a:prstGeom prst="rect">
                <a:avLst/>
              </a:prstGeom>
              <a:noFill/>
              <a:ln>
                <a:noFill/>
              </a:ln>
            </p:spPr>
            <p:txBody>
              <a:bodyPr anchorCtr="0" anchor="t" bIns="33850" lIns="33850" spcFirstLastPara="1" rIns="33850" wrap="square" tIns="33850">
                <a:noAutofit/>
              </a:bodyPr>
              <a:lstStyle/>
              <a:p>
                <a:pPr indent="0" lvl="0" marL="0" marR="0" rtl="0" algn="ctr">
                  <a:lnSpc>
                    <a:spcPct val="149944"/>
                  </a:lnSpc>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grpSp>
        <p:sp>
          <p:nvSpPr>
            <p:cNvPr id="127" name="Google Shape;127;p1"/>
            <p:cNvSpPr txBox="1"/>
            <p:nvPr/>
          </p:nvSpPr>
          <p:spPr>
            <a:xfrm>
              <a:off x="1398569" y="6550851"/>
              <a:ext cx="9653100" cy="64008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None/>
              </a:pPr>
              <a:r>
                <a:rPr b="1" i="0" lang="en-US" sz="2133" u="none" cap="none" strike="noStrike">
                  <a:solidFill>
                    <a:srgbClr val="0070C0"/>
                  </a:solidFill>
                  <a:latin typeface="Arial"/>
                  <a:ea typeface="Arial"/>
                  <a:cs typeface="Arial"/>
                  <a:sym typeface="Arial"/>
                </a:rPr>
                <a:t>Teachers</a:t>
              </a:r>
              <a:endParaRPr b="1" i="0" sz="2133" u="none" cap="none" strike="noStrike">
                <a:solidFill>
                  <a:srgbClr val="0070C0"/>
                </a:solidFill>
                <a:latin typeface="Arial"/>
                <a:ea typeface="Arial"/>
                <a:cs typeface="Arial"/>
                <a:sym typeface="Aria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grpSp>
        <p:nvGrpSpPr>
          <p:cNvPr id="237" name="Google Shape;237;p10"/>
          <p:cNvGrpSpPr/>
          <p:nvPr/>
        </p:nvGrpSpPr>
        <p:grpSpPr>
          <a:xfrm>
            <a:off x="0" y="0"/>
            <a:ext cx="12271248" cy="6858000"/>
            <a:chOff x="0" y="0"/>
            <a:chExt cx="12271248" cy="6858000"/>
          </a:xfrm>
        </p:grpSpPr>
        <p:sp>
          <p:nvSpPr>
            <p:cNvPr id="238" name="Google Shape;238;p10"/>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39" name="Google Shape;239;p10"/>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9" l="0" r="0" t="-4345"/>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grpSp>
      <p:sp>
        <p:nvSpPr>
          <p:cNvPr id="240" name="Google Shape;240;p10"/>
          <p:cNvSpPr txBox="1"/>
          <p:nvPr/>
        </p:nvSpPr>
        <p:spPr>
          <a:xfrm>
            <a:off x="1054951" y="2014728"/>
            <a:ext cx="8944159" cy="415498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Arial"/>
                <a:ea typeface="Arial"/>
                <a:cs typeface="Arial"/>
                <a:sym typeface="Arial"/>
              </a:rPr>
              <a:t>Teachers are </a:t>
            </a:r>
            <a:r>
              <a:rPr b="1" i="1" lang="en-US" sz="2400">
                <a:solidFill>
                  <a:srgbClr val="143C64"/>
                </a:solidFill>
                <a:latin typeface="Arial"/>
                <a:ea typeface="Arial"/>
                <a:cs typeface="Arial"/>
                <a:sym typeface="Arial"/>
              </a:rPr>
              <a:t>information leaders</a:t>
            </a:r>
            <a:r>
              <a:rPr lang="en-US" sz="2400">
                <a:solidFill>
                  <a:schemeClr val="dk1"/>
                </a:solidFill>
                <a:latin typeface="Arial"/>
                <a:ea typeface="Arial"/>
                <a:cs typeface="Arial"/>
                <a:sym typeface="Arial"/>
              </a:rPr>
              <a:t>. They model how to interpret facts, evaluate sources, and respond to digital content.</a:t>
            </a:r>
            <a:endParaRPr sz="2400">
              <a:solidFill>
                <a:schemeClr val="dk1"/>
              </a:solidFill>
              <a:latin typeface="Arial"/>
              <a:ea typeface="Arial"/>
              <a:cs typeface="Arial"/>
              <a:sym typeface="Arial"/>
            </a:endParaRPr>
          </a:p>
          <a:p>
            <a:pPr indent="0" lvl="0" marL="0" marR="0" rtl="0" algn="l">
              <a:spcBef>
                <a:spcPts val="0"/>
              </a:spcBef>
              <a:spcAft>
                <a:spcPts val="0"/>
              </a:spcAft>
              <a:buNone/>
            </a:pPr>
            <a:r>
              <a:t/>
            </a:r>
            <a:endParaRPr sz="2400">
              <a:solidFill>
                <a:schemeClr val="dk1"/>
              </a:solidFill>
              <a:latin typeface="Arial"/>
              <a:ea typeface="Arial"/>
              <a:cs typeface="Arial"/>
              <a:sym typeface="Arial"/>
            </a:endParaRPr>
          </a:p>
          <a:p>
            <a:pPr indent="0" lvl="0" marL="0" marR="0" rtl="0" algn="l">
              <a:spcBef>
                <a:spcPts val="0"/>
              </a:spcBef>
              <a:spcAft>
                <a:spcPts val="0"/>
              </a:spcAft>
              <a:buNone/>
            </a:pPr>
            <a:br>
              <a:rPr lang="en-US" sz="2400">
                <a:solidFill>
                  <a:schemeClr val="dk1"/>
                </a:solidFill>
                <a:latin typeface="Arial"/>
                <a:ea typeface="Arial"/>
                <a:cs typeface="Arial"/>
                <a:sym typeface="Arial"/>
              </a:rPr>
            </a:br>
            <a:r>
              <a:rPr lang="en-US" sz="2400">
                <a:solidFill>
                  <a:schemeClr val="dk1"/>
                </a:solidFill>
                <a:latin typeface="Arial"/>
                <a:ea typeface="Arial"/>
                <a:cs typeface="Arial"/>
                <a:sym typeface="Arial"/>
              </a:rPr>
              <a:t>Resilience supports teachers by:</a:t>
            </a:r>
            <a:endParaRPr/>
          </a:p>
          <a:p>
            <a:pPr indent="-342900" lvl="0" marL="342900" marR="0" rtl="0" algn="l">
              <a:spcBef>
                <a:spcPts val="0"/>
              </a:spcBef>
              <a:spcAft>
                <a:spcPts val="0"/>
              </a:spcAft>
              <a:buClr>
                <a:srgbClr val="143C64"/>
              </a:buClr>
              <a:buSzPts val="2400"/>
              <a:buFont typeface="Arial"/>
              <a:buChar char="•"/>
            </a:pPr>
            <a:r>
              <a:rPr lang="en-US" sz="2400">
                <a:solidFill>
                  <a:schemeClr val="dk1"/>
                </a:solidFill>
                <a:latin typeface="Arial"/>
                <a:ea typeface="Arial"/>
                <a:cs typeface="Arial"/>
                <a:sym typeface="Arial"/>
              </a:rPr>
              <a:t>Reducing emotional reactivity to manipulative content</a:t>
            </a:r>
            <a:endParaRPr/>
          </a:p>
          <a:p>
            <a:pPr indent="-342900" lvl="0" marL="342900" marR="0" rtl="0" algn="l">
              <a:spcBef>
                <a:spcPts val="0"/>
              </a:spcBef>
              <a:spcAft>
                <a:spcPts val="0"/>
              </a:spcAft>
              <a:buClr>
                <a:srgbClr val="143C64"/>
              </a:buClr>
              <a:buSzPts val="2400"/>
              <a:buFont typeface="Arial"/>
              <a:buChar char="•"/>
            </a:pPr>
            <a:r>
              <a:rPr lang="en-US" sz="2400">
                <a:solidFill>
                  <a:schemeClr val="dk1"/>
                </a:solidFill>
                <a:latin typeface="Arial"/>
                <a:ea typeface="Arial"/>
                <a:cs typeface="Arial"/>
                <a:sym typeface="Arial"/>
              </a:rPr>
              <a:t>Strengthening confidence in navigating complex or controversial topics</a:t>
            </a:r>
            <a:endParaRPr/>
          </a:p>
          <a:p>
            <a:pPr indent="-342900" lvl="0" marL="342900" marR="0" rtl="0" algn="l">
              <a:spcBef>
                <a:spcPts val="0"/>
              </a:spcBef>
              <a:spcAft>
                <a:spcPts val="0"/>
              </a:spcAft>
              <a:buClr>
                <a:srgbClr val="143C64"/>
              </a:buClr>
              <a:buSzPts val="2400"/>
              <a:buFont typeface="Arial"/>
              <a:buChar char="•"/>
            </a:pPr>
            <a:r>
              <a:rPr lang="en-US" sz="2400">
                <a:solidFill>
                  <a:schemeClr val="dk1"/>
                </a:solidFill>
                <a:latin typeface="Arial"/>
                <a:ea typeface="Arial"/>
                <a:cs typeface="Arial"/>
                <a:sym typeface="Arial"/>
              </a:rPr>
              <a:t>Preserving well-being amid information overload</a:t>
            </a:r>
            <a:endParaRPr/>
          </a:p>
          <a:p>
            <a:pPr indent="-342900" lvl="0" marL="342900" marR="0" rtl="0" algn="l">
              <a:spcBef>
                <a:spcPts val="0"/>
              </a:spcBef>
              <a:spcAft>
                <a:spcPts val="0"/>
              </a:spcAft>
              <a:buClr>
                <a:srgbClr val="143C64"/>
              </a:buClr>
              <a:buSzPts val="2400"/>
              <a:buFont typeface="Arial"/>
              <a:buChar char="•"/>
            </a:pPr>
            <a:r>
              <a:rPr lang="en-US" sz="2400">
                <a:solidFill>
                  <a:schemeClr val="dk1"/>
                </a:solidFill>
                <a:latin typeface="Arial"/>
                <a:ea typeface="Arial"/>
                <a:cs typeface="Arial"/>
                <a:sym typeface="Arial"/>
              </a:rPr>
              <a:t>Keeping professional judgment intact even when confronted by pressure from parents, students, or online communities</a:t>
            </a:r>
            <a:endParaRPr/>
          </a:p>
        </p:txBody>
      </p:sp>
      <p:sp>
        <p:nvSpPr>
          <p:cNvPr id="241" name="Google Shape;241;p10"/>
          <p:cNvSpPr/>
          <p:nvPr/>
        </p:nvSpPr>
        <p:spPr>
          <a:xfrm>
            <a:off x="1054951" y="832055"/>
            <a:ext cx="10546674" cy="956050"/>
          </a:xfrm>
          <a:prstGeom prst="rect">
            <a:avLst/>
          </a:prstGeom>
          <a:noFill/>
          <a:ln>
            <a:noFill/>
          </a:ln>
        </p:spPr>
        <p:txBody>
          <a:bodyPr anchorCtr="0" anchor="t" bIns="0" lIns="0" spcFirstLastPara="1" rIns="0" wrap="square" tIns="0">
            <a:noAutofit/>
          </a:bodyPr>
          <a:lstStyle/>
          <a:p>
            <a:pPr indent="0" lvl="0" marL="0" marR="0" rtl="0" algn="l">
              <a:lnSpc>
                <a:spcPct val="124573"/>
              </a:lnSpc>
              <a:spcBef>
                <a:spcPts val="0"/>
              </a:spcBef>
              <a:spcAft>
                <a:spcPts val="0"/>
              </a:spcAft>
              <a:buNone/>
            </a:pPr>
            <a:r>
              <a:rPr b="1" lang="en-US" sz="3813">
                <a:solidFill>
                  <a:srgbClr val="0C4DA2"/>
                </a:solidFill>
                <a:latin typeface="Bricolage Grotesque"/>
                <a:ea typeface="Bricolage Grotesque"/>
                <a:cs typeface="Bricolage Grotesque"/>
                <a:sym typeface="Bricolage Grotesque"/>
              </a:rPr>
              <a:t>Why Teachers Need Resilience</a:t>
            </a:r>
            <a:endParaRPr sz="3813">
              <a:solidFill>
                <a:schemeClr val="dk1"/>
              </a:solidFill>
              <a:latin typeface="Arial"/>
              <a:ea typeface="Arial"/>
              <a:cs typeface="Arial"/>
              <a:sym typeface="Arial"/>
            </a:endParaRPr>
          </a:p>
        </p:txBody>
      </p:sp>
      <p:pic>
        <p:nvPicPr>
          <p:cNvPr descr="preencoded.png" id="242" name="Google Shape;242;p10"/>
          <p:cNvPicPr preferRelativeResize="0"/>
          <p:nvPr/>
        </p:nvPicPr>
        <p:blipFill rotWithShape="1">
          <a:blip r:embed="rId5">
            <a:alphaModFix/>
          </a:blip>
          <a:srcRect b="0" l="0" r="0" t="0"/>
          <a:stretch/>
        </p:blipFill>
        <p:spPr>
          <a:xfrm>
            <a:off x="9980821" y="4566658"/>
            <a:ext cx="2153266" cy="215326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grpSp>
        <p:nvGrpSpPr>
          <p:cNvPr id="247" name="Google Shape;247;p11"/>
          <p:cNvGrpSpPr/>
          <p:nvPr/>
        </p:nvGrpSpPr>
        <p:grpSpPr>
          <a:xfrm>
            <a:off x="0" y="0"/>
            <a:ext cx="12271248" cy="6858000"/>
            <a:chOff x="0" y="0"/>
            <a:chExt cx="12271248" cy="6858000"/>
          </a:xfrm>
        </p:grpSpPr>
        <p:sp>
          <p:nvSpPr>
            <p:cNvPr id="248" name="Google Shape;248;p11"/>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49" name="Google Shape;249;p11"/>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9" l="0" r="0" t="-4345"/>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grpSp>
      <p:sp>
        <p:nvSpPr>
          <p:cNvPr id="250" name="Google Shape;250;p11"/>
          <p:cNvSpPr txBox="1"/>
          <p:nvPr/>
        </p:nvSpPr>
        <p:spPr>
          <a:xfrm>
            <a:off x="968562" y="1807677"/>
            <a:ext cx="11057801" cy="4524315"/>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rgbClr val="143C64"/>
              </a:buClr>
              <a:buSzPts val="3600"/>
              <a:buFont typeface="Noto Sans Symbols"/>
              <a:buChar char="✔"/>
            </a:pPr>
            <a:r>
              <a:rPr lang="en-US" sz="3600">
                <a:solidFill>
                  <a:schemeClr val="dk1"/>
                </a:solidFill>
                <a:latin typeface="Arial"/>
                <a:ea typeface="Arial"/>
                <a:cs typeface="Arial"/>
                <a:sym typeface="Arial"/>
              </a:rPr>
              <a:t>Recognize emotional manipulation</a:t>
            </a:r>
            <a:endParaRPr/>
          </a:p>
          <a:p>
            <a:pPr indent="-571500" lvl="0" marL="571500" marR="0" rtl="0" algn="l">
              <a:spcBef>
                <a:spcPts val="0"/>
              </a:spcBef>
              <a:spcAft>
                <a:spcPts val="0"/>
              </a:spcAft>
              <a:buClr>
                <a:srgbClr val="143C64"/>
              </a:buClr>
              <a:buSzPts val="3600"/>
              <a:buFont typeface="Noto Sans Symbols"/>
              <a:buChar char="✔"/>
            </a:pPr>
            <a:r>
              <a:rPr lang="en-US" sz="3600">
                <a:solidFill>
                  <a:schemeClr val="dk1"/>
                </a:solidFill>
                <a:latin typeface="Arial"/>
                <a:ea typeface="Arial"/>
                <a:cs typeface="Arial"/>
                <a:sym typeface="Arial"/>
              </a:rPr>
              <a:t>Tolerate ambiguity and ask clarifying questions</a:t>
            </a:r>
            <a:endParaRPr/>
          </a:p>
          <a:p>
            <a:pPr indent="-571500" lvl="0" marL="571500" marR="0" rtl="0" algn="l">
              <a:spcBef>
                <a:spcPts val="0"/>
              </a:spcBef>
              <a:spcAft>
                <a:spcPts val="0"/>
              </a:spcAft>
              <a:buClr>
                <a:srgbClr val="143C64"/>
              </a:buClr>
              <a:buSzPts val="3600"/>
              <a:buFont typeface="Noto Sans Symbols"/>
              <a:buChar char="✔"/>
            </a:pPr>
            <a:r>
              <a:rPr lang="en-US" sz="3600">
                <a:solidFill>
                  <a:schemeClr val="dk1"/>
                </a:solidFill>
                <a:latin typeface="Arial"/>
                <a:ea typeface="Arial"/>
                <a:cs typeface="Arial"/>
                <a:sym typeface="Arial"/>
              </a:rPr>
              <a:t>Slow down impulsive sharing or belief formation</a:t>
            </a:r>
            <a:endParaRPr/>
          </a:p>
          <a:p>
            <a:pPr indent="-571500" lvl="0" marL="571500" marR="0" rtl="0" algn="l">
              <a:spcBef>
                <a:spcPts val="0"/>
              </a:spcBef>
              <a:spcAft>
                <a:spcPts val="0"/>
              </a:spcAft>
              <a:buClr>
                <a:srgbClr val="143C64"/>
              </a:buClr>
              <a:buSzPts val="3600"/>
              <a:buFont typeface="Noto Sans Symbols"/>
              <a:buChar char="✔"/>
            </a:pPr>
            <a:r>
              <a:rPr lang="en-US" sz="3600">
                <a:solidFill>
                  <a:schemeClr val="dk1"/>
                </a:solidFill>
                <a:latin typeface="Arial"/>
                <a:ea typeface="Arial"/>
                <a:cs typeface="Arial"/>
                <a:sym typeface="Arial"/>
              </a:rPr>
              <a:t>Develop intellectual humility (“I might be wrong — let me check”)</a:t>
            </a:r>
            <a:endParaRPr/>
          </a:p>
          <a:p>
            <a:pPr indent="-571500" lvl="0" marL="571500" marR="0" rtl="0" algn="l">
              <a:spcBef>
                <a:spcPts val="0"/>
              </a:spcBef>
              <a:spcAft>
                <a:spcPts val="0"/>
              </a:spcAft>
              <a:buClr>
                <a:srgbClr val="143C64"/>
              </a:buClr>
              <a:buSzPts val="3600"/>
              <a:buFont typeface="Noto Sans Symbols"/>
              <a:buChar char="✔"/>
            </a:pPr>
            <a:r>
              <a:rPr lang="en-US" sz="3600">
                <a:solidFill>
                  <a:schemeClr val="dk1"/>
                </a:solidFill>
                <a:latin typeface="Arial"/>
                <a:ea typeface="Arial"/>
                <a:cs typeface="Arial"/>
                <a:sym typeface="Arial"/>
              </a:rPr>
              <a:t>Engage respectfully across differing perspectives</a:t>
            </a:r>
            <a:endParaRPr/>
          </a:p>
          <a:p>
            <a:pPr indent="-571500" lvl="0" marL="571500" marR="0" rtl="0" algn="l">
              <a:spcBef>
                <a:spcPts val="0"/>
              </a:spcBef>
              <a:spcAft>
                <a:spcPts val="0"/>
              </a:spcAft>
              <a:buClr>
                <a:srgbClr val="143C64"/>
              </a:buClr>
              <a:buSzPts val="3600"/>
              <a:buFont typeface="Noto Sans Symbols"/>
              <a:buChar char="✔"/>
            </a:pPr>
            <a:r>
              <a:rPr lang="en-US" sz="3600">
                <a:solidFill>
                  <a:schemeClr val="dk1"/>
                </a:solidFill>
                <a:latin typeface="Arial"/>
                <a:ea typeface="Arial"/>
                <a:cs typeface="Arial"/>
                <a:sym typeface="Arial"/>
              </a:rPr>
              <a:t>Become </a:t>
            </a:r>
            <a:r>
              <a:rPr i="1" lang="en-US" sz="3600">
                <a:solidFill>
                  <a:schemeClr val="dk1"/>
                </a:solidFill>
                <a:latin typeface="Arial"/>
                <a:ea typeface="Arial"/>
                <a:cs typeface="Arial"/>
                <a:sym typeface="Arial"/>
              </a:rPr>
              <a:t>responsible digital citizens</a:t>
            </a:r>
            <a:r>
              <a:rPr lang="en-US" sz="3600">
                <a:solidFill>
                  <a:schemeClr val="dk1"/>
                </a:solidFill>
                <a:latin typeface="Arial"/>
                <a:ea typeface="Arial"/>
                <a:cs typeface="Arial"/>
                <a:sym typeface="Arial"/>
              </a:rPr>
              <a:t> rather than passive information consumers</a:t>
            </a:r>
            <a:endParaRPr/>
          </a:p>
        </p:txBody>
      </p:sp>
      <p:sp>
        <p:nvSpPr>
          <p:cNvPr id="251" name="Google Shape;251;p11"/>
          <p:cNvSpPr/>
          <p:nvPr/>
        </p:nvSpPr>
        <p:spPr>
          <a:xfrm>
            <a:off x="1123307" y="851627"/>
            <a:ext cx="10546674" cy="956050"/>
          </a:xfrm>
          <a:prstGeom prst="rect">
            <a:avLst/>
          </a:prstGeom>
          <a:noFill/>
          <a:ln>
            <a:noFill/>
          </a:ln>
        </p:spPr>
        <p:txBody>
          <a:bodyPr anchorCtr="0" anchor="t" bIns="0" lIns="0" spcFirstLastPara="1" rIns="0" wrap="square" tIns="0">
            <a:noAutofit/>
          </a:bodyPr>
          <a:lstStyle/>
          <a:p>
            <a:pPr indent="0" lvl="0" marL="0" marR="0" rtl="0" algn="l">
              <a:lnSpc>
                <a:spcPct val="118750"/>
              </a:lnSpc>
              <a:spcBef>
                <a:spcPts val="0"/>
              </a:spcBef>
              <a:spcAft>
                <a:spcPts val="0"/>
              </a:spcAft>
              <a:buNone/>
            </a:pPr>
            <a:r>
              <a:rPr b="1" lang="en-US" sz="4000">
                <a:solidFill>
                  <a:srgbClr val="0C4DA2"/>
                </a:solidFill>
                <a:latin typeface="Bricolage Grotesque"/>
                <a:ea typeface="Bricolage Grotesque"/>
                <a:cs typeface="Bricolage Grotesque"/>
                <a:sym typeface="Bricolage Grotesque"/>
              </a:rPr>
              <a:t>Building resilience in students helps them with:</a:t>
            </a:r>
            <a:endParaRPr sz="4000">
              <a:solidFill>
                <a:schemeClr val="dk1"/>
              </a:solidFill>
              <a:latin typeface="Arial"/>
              <a:ea typeface="Arial"/>
              <a:cs typeface="Arial"/>
              <a:sym typeface="Arial"/>
            </a:endParaRPr>
          </a:p>
        </p:txBody>
      </p:sp>
      <p:pic>
        <p:nvPicPr>
          <p:cNvPr id="252" name="Google Shape;252;p11"/>
          <p:cNvPicPr preferRelativeResize="0"/>
          <p:nvPr/>
        </p:nvPicPr>
        <p:blipFill rotWithShape="1">
          <a:blip r:embed="rId5">
            <a:alphaModFix/>
          </a:blip>
          <a:srcRect b="0" l="0" r="0" t="0"/>
          <a:stretch/>
        </p:blipFill>
        <p:spPr>
          <a:xfrm>
            <a:off x="10725996" y="5666282"/>
            <a:ext cx="1358004" cy="119171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descr="preencoded.png" id="258" name="Google Shape;258;p12"/>
          <p:cNvPicPr preferRelativeResize="0"/>
          <p:nvPr/>
        </p:nvPicPr>
        <p:blipFill rotWithShape="1">
          <a:blip r:embed="rId3">
            <a:alphaModFix/>
          </a:blip>
          <a:srcRect b="0" l="0" r="0" t="0"/>
          <a:stretch/>
        </p:blipFill>
        <p:spPr>
          <a:xfrm>
            <a:off x="0" y="0"/>
            <a:ext cx="4572000" cy="6858000"/>
          </a:xfrm>
          <a:prstGeom prst="rect">
            <a:avLst/>
          </a:prstGeom>
          <a:noFill/>
          <a:ln>
            <a:noFill/>
          </a:ln>
        </p:spPr>
      </p:pic>
      <p:sp>
        <p:nvSpPr>
          <p:cNvPr id="259" name="Google Shape;259;p12"/>
          <p:cNvSpPr/>
          <p:nvPr/>
        </p:nvSpPr>
        <p:spPr>
          <a:xfrm>
            <a:off x="5233492" y="740470"/>
            <a:ext cx="3888383" cy="413444"/>
          </a:xfrm>
          <a:prstGeom prst="rect">
            <a:avLst/>
          </a:prstGeom>
          <a:noFill/>
          <a:ln>
            <a:noFill/>
          </a:ln>
        </p:spPr>
        <p:txBody>
          <a:bodyPr anchorCtr="0" anchor="t" bIns="0" lIns="0" spcFirstLastPara="1" rIns="0" wrap="square" tIns="0">
            <a:noAutofit/>
          </a:bodyPr>
          <a:lstStyle/>
          <a:p>
            <a:pPr indent="0" lvl="0" marL="0" marR="0" rtl="0" algn="l">
              <a:lnSpc>
                <a:spcPct val="125822"/>
              </a:lnSpc>
              <a:spcBef>
                <a:spcPts val="0"/>
              </a:spcBef>
              <a:spcAft>
                <a:spcPts val="0"/>
              </a:spcAft>
              <a:buNone/>
            </a:pPr>
            <a:r>
              <a:rPr b="1" lang="en-US" sz="2583">
                <a:solidFill>
                  <a:srgbClr val="0C4DA2"/>
                </a:solidFill>
                <a:latin typeface="Bricolage Grotesque"/>
                <a:ea typeface="Bricolage Grotesque"/>
                <a:cs typeface="Bricolage Grotesque"/>
                <a:sym typeface="Bricolage Grotesque"/>
              </a:rPr>
              <a:t>Activity 2: Digital Persona Analysis</a:t>
            </a:r>
            <a:endParaRPr sz="2583">
              <a:solidFill>
                <a:schemeClr val="dk1"/>
              </a:solidFill>
              <a:latin typeface="Arial"/>
              <a:ea typeface="Arial"/>
              <a:cs typeface="Arial"/>
              <a:sym typeface="Arial"/>
            </a:endParaRPr>
          </a:p>
        </p:txBody>
      </p:sp>
      <p:sp>
        <p:nvSpPr>
          <p:cNvPr id="260" name="Google Shape;260;p12"/>
          <p:cNvSpPr/>
          <p:nvPr/>
        </p:nvSpPr>
        <p:spPr>
          <a:xfrm>
            <a:off x="5233492" y="1352352"/>
            <a:ext cx="6171506" cy="330696"/>
          </a:xfrm>
          <a:prstGeom prst="rect">
            <a:avLst/>
          </a:prstGeom>
          <a:noFill/>
          <a:ln>
            <a:noFill/>
          </a:ln>
        </p:spPr>
        <p:txBody>
          <a:bodyPr anchorCtr="0" anchor="t" bIns="0" lIns="0" spcFirstLastPara="1" rIns="0" wrap="square" tIns="0">
            <a:noAutofit/>
          </a:bodyPr>
          <a:lstStyle/>
          <a:p>
            <a:pPr indent="0" lvl="0" marL="0" marR="0" rtl="0" algn="l">
              <a:lnSpc>
                <a:spcPct val="124003"/>
              </a:lnSpc>
              <a:spcBef>
                <a:spcPts val="0"/>
              </a:spcBef>
              <a:spcAft>
                <a:spcPts val="0"/>
              </a:spcAft>
              <a:buNone/>
            </a:pPr>
            <a:r>
              <a:rPr b="1" lang="en-US" sz="2083">
                <a:solidFill>
                  <a:srgbClr val="0C4DA2"/>
                </a:solidFill>
                <a:latin typeface="Bricolage Grotesque"/>
                <a:ea typeface="Bricolage Grotesque"/>
                <a:cs typeface="Bricolage Grotesque"/>
                <a:sym typeface="Bricolage Grotesque"/>
              </a:rPr>
              <a:t>In groups of 4, study Emily's profile and discuss:</a:t>
            </a:r>
            <a:endParaRPr sz="2083">
              <a:solidFill>
                <a:schemeClr val="dk1"/>
              </a:solidFill>
              <a:latin typeface="Arial"/>
              <a:ea typeface="Arial"/>
              <a:cs typeface="Arial"/>
              <a:sym typeface="Arial"/>
            </a:endParaRPr>
          </a:p>
        </p:txBody>
      </p:sp>
      <p:sp>
        <p:nvSpPr>
          <p:cNvPr id="261" name="Google Shape;261;p12"/>
          <p:cNvSpPr/>
          <p:nvPr/>
        </p:nvSpPr>
        <p:spPr>
          <a:xfrm>
            <a:off x="5233491" y="1881485"/>
            <a:ext cx="132259" cy="165299"/>
          </a:xfrm>
          <a:prstGeom prst="rect">
            <a:avLst/>
          </a:prstGeom>
          <a:noFill/>
          <a:ln>
            <a:noFill/>
          </a:ln>
        </p:spPr>
        <p:txBody>
          <a:bodyPr anchorCtr="0" anchor="t" bIns="0" lIns="0" spcFirstLastPara="1" rIns="0" wrap="square" tIns="0">
            <a:noAutofit/>
          </a:bodyPr>
          <a:lstStyle/>
          <a:p>
            <a:pPr indent="0" lvl="0" marL="0" marR="0" rtl="0" algn="l">
              <a:lnSpc>
                <a:spcPct val="104187"/>
              </a:lnSpc>
              <a:spcBef>
                <a:spcPts val="0"/>
              </a:spcBef>
              <a:spcAft>
                <a:spcPts val="0"/>
              </a:spcAft>
              <a:buNone/>
            </a:pPr>
            <a:r>
              <a:rPr lang="en-US" sz="1600">
                <a:solidFill>
                  <a:srgbClr val="2A2828"/>
                </a:solidFill>
                <a:latin typeface="Bricolage Grotesque Light"/>
                <a:ea typeface="Bricolage Grotesque Light"/>
                <a:cs typeface="Bricolage Grotesque Light"/>
                <a:sym typeface="Bricolage Grotesque Light"/>
              </a:rPr>
              <a:t>01</a:t>
            </a:r>
            <a:endParaRPr sz="1100">
              <a:solidFill>
                <a:schemeClr val="dk1"/>
              </a:solidFill>
              <a:latin typeface="Arial"/>
              <a:ea typeface="Arial"/>
              <a:cs typeface="Arial"/>
              <a:sym typeface="Arial"/>
            </a:endParaRPr>
          </a:p>
        </p:txBody>
      </p:sp>
      <p:sp>
        <p:nvSpPr>
          <p:cNvPr id="262" name="Google Shape;262;p12"/>
          <p:cNvSpPr/>
          <p:nvPr/>
        </p:nvSpPr>
        <p:spPr>
          <a:xfrm>
            <a:off x="5233492" y="2087166"/>
            <a:ext cx="6297017" cy="19050"/>
          </a:xfrm>
          <a:prstGeom prst="rect">
            <a:avLst/>
          </a:prstGeom>
          <a:solidFill>
            <a:srgbClr val="FFDE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263" name="Google Shape;263;p12"/>
          <p:cNvSpPr/>
          <p:nvPr/>
        </p:nvSpPr>
        <p:spPr>
          <a:xfrm>
            <a:off x="5233492" y="2191346"/>
            <a:ext cx="3918943" cy="206673"/>
          </a:xfrm>
          <a:prstGeom prst="rect">
            <a:avLst/>
          </a:prstGeom>
          <a:noFill/>
          <a:ln>
            <a:noFill/>
          </a:ln>
        </p:spPr>
        <p:txBody>
          <a:bodyPr anchorCtr="0" anchor="t" bIns="0" lIns="0" spcFirstLastPara="1" rIns="0" wrap="square" tIns="0">
            <a:noAutofit/>
          </a:bodyPr>
          <a:lstStyle/>
          <a:p>
            <a:pPr indent="0" lvl="0" marL="0" marR="0" rtl="0" algn="l">
              <a:lnSpc>
                <a:spcPct val="101562"/>
              </a:lnSpc>
              <a:spcBef>
                <a:spcPts val="0"/>
              </a:spcBef>
              <a:spcAft>
                <a:spcPts val="0"/>
              </a:spcAft>
              <a:buNone/>
            </a:pPr>
            <a:r>
              <a:rPr b="1" lang="en-US" sz="1600">
                <a:solidFill>
                  <a:srgbClr val="2A2828"/>
                </a:solidFill>
                <a:latin typeface="Bricolage Grotesque"/>
                <a:ea typeface="Bricolage Grotesque"/>
                <a:cs typeface="Bricolage Grotesque"/>
                <a:sym typeface="Bricolage Grotesque"/>
              </a:rPr>
              <a:t>What can you infer – and what can you not infer?</a:t>
            </a:r>
            <a:endParaRPr sz="1600">
              <a:solidFill>
                <a:schemeClr val="dk1"/>
              </a:solidFill>
              <a:latin typeface="Arial"/>
              <a:ea typeface="Arial"/>
              <a:cs typeface="Arial"/>
              <a:sym typeface="Arial"/>
            </a:endParaRPr>
          </a:p>
        </p:txBody>
      </p:sp>
      <p:sp>
        <p:nvSpPr>
          <p:cNvPr id="264" name="Google Shape;264;p12"/>
          <p:cNvSpPr/>
          <p:nvPr/>
        </p:nvSpPr>
        <p:spPr>
          <a:xfrm>
            <a:off x="5233492" y="2477394"/>
            <a:ext cx="6297017" cy="423466"/>
          </a:xfrm>
          <a:prstGeom prst="rect">
            <a:avLst/>
          </a:prstGeom>
          <a:noFill/>
          <a:ln>
            <a:noFill/>
          </a:ln>
        </p:spPr>
        <p:txBody>
          <a:bodyPr anchorCtr="0" anchor="t" bIns="0" lIns="0" spcFirstLastPara="1" rIns="0" wrap="square" tIns="0">
            <a:noAutofit/>
          </a:bodyPr>
          <a:lstStyle/>
          <a:p>
            <a:pPr indent="0" lvl="0" marL="0" marR="0" rtl="0" algn="l">
              <a:lnSpc>
                <a:spcPct val="119071"/>
              </a:lnSpc>
              <a:spcBef>
                <a:spcPts val="0"/>
              </a:spcBef>
              <a:spcAft>
                <a:spcPts val="0"/>
              </a:spcAft>
              <a:buNone/>
            </a:pPr>
            <a:r>
              <a:rPr lang="en-US" sz="1400">
                <a:solidFill>
                  <a:srgbClr val="2A2828"/>
                </a:solidFill>
                <a:latin typeface="Inter"/>
                <a:ea typeface="Inter"/>
                <a:cs typeface="Inter"/>
                <a:sym typeface="Inter"/>
              </a:rPr>
              <a:t>Examine the information available versus assumptions being made about Emily's character and situation.</a:t>
            </a:r>
            <a:endParaRPr sz="1400">
              <a:solidFill>
                <a:schemeClr val="dk1"/>
              </a:solidFill>
              <a:latin typeface="Arial"/>
              <a:ea typeface="Arial"/>
              <a:cs typeface="Arial"/>
              <a:sym typeface="Arial"/>
            </a:endParaRPr>
          </a:p>
        </p:txBody>
      </p:sp>
      <p:sp>
        <p:nvSpPr>
          <p:cNvPr id="265" name="Google Shape;265;p12"/>
          <p:cNvSpPr/>
          <p:nvPr/>
        </p:nvSpPr>
        <p:spPr>
          <a:xfrm>
            <a:off x="5233491" y="3132336"/>
            <a:ext cx="132259" cy="165299"/>
          </a:xfrm>
          <a:prstGeom prst="rect">
            <a:avLst/>
          </a:prstGeom>
          <a:noFill/>
          <a:ln>
            <a:noFill/>
          </a:ln>
        </p:spPr>
        <p:txBody>
          <a:bodyPr anchorCtr="0" anchor="t" bIns="0" lIns="0" spcFirstLastPara="1" rIns="0" wrap="square" tIns="0">
            <a:noAutofit/>
          </a:bodyPr>
          <a:lstStyle/>
          <a:p>
            <a:pPr indent="0" lvl="0" marL="0" marR="0" rtl="0" algn="l">
              <a:lnSpc>
                <a:spcPct val="104187"/>
              </a:lnSpc>
              <a:spcBef>
                <a:spcPts val="0"/>
              </a:spcBef>
              <a:spcAft>
                <a:spcPts val="0"/>
              </a:spcAft>
              <a:buNone/>
            </a:pPr>
            <a:r>
              <a:rPr lang="en-US" sz="1600">
                <a:solidFill>
                  <a:srgbClr val="2A2828"/>
                </a:solidFill>
                <a:latin typeface="Bricolage Grotesque Light"/>
                <a:ea typeface="Bricolage Grotesque Light"/>
                <a:cs typeface="Bricolage Grotesque Light"/>
                <a:sym typeface="Bricolage Grotesque Light"/>
              </a:rPr>
              <a:t>02</a:t>
            </a:r>
            <a:endParaRPr sz="1100">
              <a:solidFill>
                <a:schemeClr val="dk1"/>
              </a:solidFill>
              <a:latin typeface="Arial"/>
              <a:ea typeface="Arial"/>
              <a:cs typeface="Arial"/>
              <a:sym typeface="Arial"/>
            </a:endParaRPr>
          </a:p>
        </p:txBody>
      </p:sp>
      <p:sp>
        <p:nvSpPr>
          <p:cNvPr id="266" name="Google Shape;266;p12"/>
          <p:cNvSpPr/>
          <p:nvPr/>
        </p:nvSpPr>
        <p:spPr>
          <a:xfrm>
            <a:off x="5233492" y="3338017"/>
            <a:ext cx="6297017" cy="19050"/>
          </a:xfrm>
          <a:prstGeom prst="rect">
            <a:avLst/>
          </a:prstGeom>
          <a:solidFill>
            <a:srgbClr val="FFDE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267" name="Google Shape;267;p12"/>
          <p:cNvSpPr/>
          <p:nvPr/>
        </p:nvSpPr>
        <p:spPr>
          <a:xfrm>
            <a:off x="5233492" y="3442196"/>
            <a:ext cx="2070397" cy="206673"/>
          </a:xfrm>
          <a:prstGeom prst="rect">
            <a:avLst/>
          </a:prstGeom>
          <a:noFill/>
          <a:ln>
            <a:noFill/>
          </a:ln>
        </p:spPr>
        <p:txBody>
          <a:bodyPr anchorCtr="0" anchor="t" bIns="0" lIns="0" spcFirstLastPara="1" rIns="0" wrap="square" tIns="0">
            <a:noAutofit/>
          </a:bodyPr>
          <a:lstStyle/>
          <a:p>
            <a:pPr indent="0" lvl="0" marL="0" marR="0" rtl="0" algn="l">
              <a:lnSpc>
                <a:spcPct val="101562"/>
              </a:lnSpc>
              <a:spcBef>
                <a:spcPts val="0"/>
              </a:spcBef>
              <a:spcAft>
                <a:spcPts val="0"/>
              </a:spcAft>
              <a:buNone/>
            </a:pPr>
            <a:r>
              <a:rPr b="1" lang="en-US" sz="1600">
                <a:solidFill>
                  <a:srgbClr val="2A2828"/>
                </a:solidFill>
                <a:latin typeface="Bricolage Grotesque"/>
                <a:ea typeface="Bricolage Grotesque"/>
                <a:cs typeface="Bricolage Grotesque"/>
                <a:sym typeface="Bricolage Grotesque"/>
              </a:rPr>
              <a:t>What could be risky here?</a:t>
            </a:r>
            <a:endParaRPr sz="1600">
              <a:solidFill>
                <a:schemeClr val="dk1"/>
              </a:solidFill>
              <a:latin typeface="Arial"/>
              <a:ea typeface="Arial"/>
              <a:cs typeface="Arial"/>
              <a:sym typeface="Arial"/>
            </a:endParaRPr>
          </a:p>
        </p:txBody>
      </p:sp>
      <p:sp>
        <p:nvSpPr>
          <p:cNvPr id="268" name="Google Shape;268;p12"/>
          <p:cNvSpPr/>
          <p:nvPr/>
        </p:nvSpPr>
        <p:spPr>
          <a:xfrm>
            <a:off x="5233492" y="3728245"/>
            <a:ext cx="6297017" cy="211733"/>
          </a:xfrm>
          <a:prstGeom prst="rect">
            <a:avLst/>
          </a:prstGeom>
          <a:noFill/>
          <a:ln>
            <a:noFill/>
          </a:ln>
        </p:spPr>
        <p:txBody>
          <a:bodyPr anchorCtr="0" anchor="t" bIns="0" lIns="0" spcFirstLastPara="1" rIns="0" wrap="square" tIns="0">
            <a:noAutofit/>
          </a:bodyPr>
          <a:lstStyle/>
          <a:p>
            <a:pPr indent="0" lvl="0" marL="0" marR="0" rtl="0" algn="l">
              <a:lnSpc>
                <a:spcPct val="119071"/>
              </a:lnSpc>
              <a:spcBef>
                <a:spcPts val="0"/>
              </a:spcBef>
              <a:spcAft>
                <a:spcPts val="0"/>
              </a:spcAft>
              <a:buNone/>
            </a:pPr>
            <a:r>
              <a:rPr lang="en-US" sz="1400">
                <a:solidFill>
                  <a:srgbClr val="2A2828"/>
                </a:solidFill>
                <a:latin typeface="Inter"/>
                <a:ea typeface="Inter"/>
                <a:cs typeface="Inter"/>
                <a:sym typeface="Inter"/>
              </a:rPr>
              <a:t>Identify potential digital safety concerns and vulnerabilities in her online presence.</a:t>
            </a:r>
            <a:endParaRPr sz="1400">
              <a:solidFill>
                <a:schemeClr val="dk1"/>
              </a:solidFill>
              <a:latin typeface="Arial"/>
              <a:ea typeface="Arial"/>
              <a:cs typeface="Arial"/>
              <a:sym typeface="Arial"/>
            </a:endParaRPr>
          </a:p>
        </p:txBody>
      </p:sp>
      <p:sp>
        <p:nvSpPr>
          <p:cNvPr id="269" name="Google Shape;269;p12"/>
          <p:cNvSpPr/>
          <p:nvPr/>
        </p:nvSpPr>
        <p:spPr>
          <a:xfrm>
            <a:off x="5233491" y="4171454"/>
            <a:ext cx="132259" cy="165299"/>
          </a:xfrm>
          <a:prstGeom prst="rect">
            <a:avLst/>
          </a:prstGeom>
          <a:noFill/>
          <a:ln>
            <a:noFill/>
          </a:ln>
        </p:spPr>
        <p:txBody>
          <a:bodyPr anchorCtr="0" anchor="t" bIns="0" lIns="0" spcFirstLastPara="1" rIns="0" wrap="square" tIns="0">
            <a:noAutofit/>
          </a:bodyPr>
          <a:lstStyle/>
          <a:p>
            <a:pPr indent="0" lvl="0" marL="0" marR="0" rtl="0" algn="l">
              <a:lnSpc>
                <a:spcPct val="104187"/>
              </a:lnSpc>
              <a:spcBef>
                <a:spcPts val="0"/>
              </a:spcBef>
              <a:spcAft>
                <a:spcPts val="0"/>
              </a:spcAft>
              <a:buNone/>
            </a:pPr>
            <a:r>
              <a:rPr lang="en-US" sz="1600">
                <a:solidFill>
                  <a:srgbClr val="2A2828"/>
                </a:solidFill>
                <a:latin typeface="Bricolage Grotesque Light"/>
                <a:ea typeface="Bricolage Grotesque Light"/>
                <a:cs typeface="Bricolage Grotesque Light"/>
                <a:sym typeface="Bricolage Grotesque Light"/>
              </a:rPr>
              <a:t>03</a:t>
            </a:r>
            <a:endParaRPr/>
          </a:p>
        </p:txBody>
      </p:sp>
      <p:sp>
        <p:nvSpPr>
          <p:cNvPr id="270" name="Google Shape;270;p12"/>
          <p:cNvSpPr/>
          <p:nvPr/>
        </p:nvSpPr>
        <p:spPr>
          <a:xfrm>
            <a:off x="5233492" y="4377134"/>
            <a:ext cx="6297017" cy="19050"/>
          </a:xfrm>
          <a:prstGeom prst="rect">
            <a:avLst/>
          </a:prstGeom>
          <a:solidFill>
            <a:srgbClr val="FFDE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271" name="Google Shape;271;p12"/>
          <p:cNvSpPr/>
          <p:nvPr/>
        </p:nvSpPr>
        <p:spPr>
          <a:xfrm>
            <a:off x="5233492" y="4481315"/>
            <a:ext cx="3532287" cy="206673"/>
          </a:xfrm>
          <a:prstGeom prst="rect">
            <a:avLst/>
          </a:prstGeom>
          <a:noFill/>
          <a:ln>
            <a:noFill/>
          </a:ln>
        </p:spPr>
        <p:txBody>
          <a:bodyPr anchorCtr="0" anchor="t" bIns="0" lIns="0" spcFirstLastPara="1" rIns="0" wrap="square" tIns="0">
            <a:noAutofit/>
          </a:bodyPr>
          <a:lstStyle/>
          <a:p>
            <a:pPr indent="0" lvl="0" marL="0" marR="0" rtl="0" algn="l">
              <a:lnSpc>
                <a:spcPct val="101562"/>
              </a:lnSpc>
              <a:spcBef>
                <a:spcPts val="0"/>
              </a:spcBef>
              <a:spcAft>
                <a:spcPts val="0"/>
              </a:spcAft>
              <a:buNone/>
            </a:pPr>
            <a:r>
              <a:rPr b="1" lang="en-US" sz="1600">
                <a:solidFill>
                  <a:srgbClr val="2A2828"/>
                </a:solidFill>
                <a:latin typeface="Bricolage Grotesque"/>
                <a:ea typeface="Bricolage Grotesque"/>
                <a:cs typeface="Bricolage Grotesque"/>
                <a:sym typeface="Bricolage Grotesque"/>
              </a:rPr>
              <a:t>What advice would you give to this student?</a:t>
            </a:r>
            <a:endParaRPr sz="1600">
              <a:solidFill>
                <a:schemeClr val="dk1"/>
              </a:solidFill>
              <a:latin typeface="Arial"/>
              <a:ea typeface="Arial"/>
              <a:cs typeface="Arial"/>
              <a:sym typeface="Arial"/>
            </a:endParaRPr>
          </a:p>
        </p:txBody>
      </p:sp>
      <p:sp>
        <p:nvSpPr>
          <p:cNvPr id="272" name="Google Shape;272;p12"/>
          <p:cNvSpPr/>
          <p:nvPr/>
        </p:nvSpPr>
        <p:spPr>
          <a:xfrm>
            <a:off x="5233492" y="4767362"/>
            <a:ext cx="6297017" cy="211733"/>
          </a:xfrm>
          <a:prstGeom prst="rect">
            <a:avLst/>
          </a:prstGeom>
          <a:noFill/>
          <a:ln>
            <a:noFill/>
          </a:ln>
        </p:spPr>
        <p:txBody>
          <a:bodyPr anchorCtr="0" anchor="t" bIns="0" lIns="0" spcFirstLastPara="1" rIns="0" wrap="square" tIns="0">
            <a:noAutofit/>
          </a:bodyPr>
          <a:lstStyle/>
          <a:p>
            <a:pPr indent="0" lvl="0" marL="0" marR="0" rtl="0" algn="l">
              <a:lnSpc>
                <a:spcPct val="119071"/>
              </a:lnSpc>
              <a:spcBef>
                <a:spcPts val="0"/>
              </a:spcBef>
              <a:spcAft>
                <a:spcPts val="0"/>
              </a:spcAft>
              <a:buNone/>
            </a:pPr>
            <a:r>
              <a:rPr lang="en-US" sz="1400">
                <a:solidFill>
                  <a:srgbClr val="2A2828"/>
                </a:solidFill>
                <a:latin typeface="Inter"/>
                <a:ea typeface="Inter"/>
                <a:cs typeface="Inter"/>
                <a:sym typeface="Inter"/>
              </a:rPr>
              <a:t>Develop practical recommendations for safer digital practices and online behavior.</a:t>
            </a:r>
            <a:endParaRPr sz="1400">
              <a:solidFill>
                <a:schemeClr val="dk1"/>
              </a:solidFill>
              <a:latin typeface="Arial"/>
              <a:ea typeface="Arial"/>
              <a:cs typeface="Arial"/>
              <a:sym typeface="Arial"/>
            </a:endParaRPr>
          </a:p>
        </p:txBody>
      </p:sp>
      <p:sp>
        <p:nvSpPr>
          <p:cNvPr id="273" name="Google Shape;273;p12"/>
          <p:cNvSpPr/>
          <p:nvPr/>
        </p:nvSpPr>
        <p:spPr>
          <a:xfrm>
            <a:off x="5233491" y="5210571"/>
            <a:ext cx="132259" cy="165299"/>
          </a:xfrm>
          <a:prstGeom prst="rect">
            <a:avLst/>
          </a:prstGeom>
          <a:noFill/>
          <a:ln>
            <a:noFill/>
          </a:ln>
        </p:spPr>
        <p:txBody>
          <a:bodyPr anchorCtr="0" anchor="t" bIns="0" lIns="0" spcFirstLastPara="1" rIns="0" wrap="square" tIns="0">
            <a:noAutofit/>
          </a:bodyPr>
          <a:lstStyle/>
          <a:p>
            <a:pPr indent="0" lvl="0" marL="0" marR="0" rtl="0" algn="l">
              <a:lnSpc>
                <a:spcPct val="104187"/>
              </a:lnSpc>
              <a:spcBef>
                <a:spcPts val="0"/>
              </a:spcBef>
              <a:spcAft>
                <a:spcPts val="0"/>
              </a:spcAft>
              <a:buNone/>
            </a:pPr>
            <a:r>
              <a:rPr lang="en-US" sz="1600">
                <a:solidFill>
                  <a:schemeClr val="dk1"/>
                </a:solidFill>
                <a:latin typeface="Arial"/>
                <a:ea typeface="Arial"/>
                <a:cs typeface="Arial"/>
                <a:sym typeface="Arial"/>
              </a:rPr>
              <a:t>04</a:t>
            </a:r>
            <a:endParaRPr/>
          </a:p>
        </p:txBody>
      </p:sp>
      <p:sp>
        <p:nvSpPr>
          <p:cNvPr id="274" name="Google Shape;274;p12"/>
          <p:cNvSpPr/>
          <p:nvPr/>
        </p:nvSpPr>
        <p:spPr>
          <a:xfrm>
            <a:off x="5233492" y="5416253"/>
            <a:ext cx="6297017" cy="19050"/>
          </a:xfrm>
          <a:prstGeom prst="rect">
            <a:avLst/>
          </a:prstGeom>
          <a:solidFill>
            <a:srgbClr val="FFDE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275" name="Google Shape;275;p12"/>
          <p:cNvSpPr/>
          <p:nvPr/>
        </p:nvSpPr>
        <p:spPr>
          <a:xfrm>
            <a:off x="5233492" y="5520432"/>
            <a:ext cx="4548584" cy="206673"/>
          </a:xfrm>
          <a:prstGeom prst="rect">
            <a:avLst/>
          </a:prstGeom>
          <a:noFill/>
          <a:ln>
            <a:noFill/>
          </a:ln>
        </p:spPr>
        <p:txBody>
          <a:bodyPr anchorCtr="0" anchor="t" bIns="0" lIns="0" spcFirstLastPara="1" rIns="0" wrap="square" tIns="0">
            <a:noAutofit/>
          </a:bodyPr>
          <a:lstStyle/>
          <a:p>
            <a:pPr indent="0" lvl="0" marL="0" marR="0" rtl="0" algn="l">
              <a:lnSpc>
                <a:spcPct val="101562"/>
              </a:lnSpc>
              <a:spcBef>
                <a:spcPts val="0"/>
              </a:spcBef>
              <a:spcAft>
                <a:spcPts val="0"/>
              </a:spcAft>
              <a:buNone/>
            </a:pPr>
            <a:r>
              <a:rPr b="1" lang="en-US" sz="1600">
                <a:solidFill>
                  <a:srgbClr val="2A2828"/>
                </a:solidFill>
                <a:latin typeface="Bricolage Grotesque"/>
                <a:ea typeface="Bricolage Grotesque"/>
                <a:cs typeface="Bricolage Grotesque"/>
                <a:sym typeface="Bricolage Grotesque"/>
              </a:rPr>
              <a:t>How could a teacher support digital resilience?</a:t>
            </a:r>
            <a:endParaRPr sz="1600">
              <a:solidFill>
                <a:schemeClr val="dk1"/>
              </a:solidFill>
              <a:latin typeface="Arial"/>
              <a:ea typeface="Arial"/>
              <a:cs typeface="Arial"/>
              <a:sym typeface="Arial"/>
            </a:endParaRPr>
          </a:p>
        </p:txBody>
      </p:sp>
      <p:sp>
        <p:nvSpPr>
          <p:cNvPr id="276" name="Google Shape;276;p12"/>
          <p:cNvSpPr/>
          <p:nvPr/>
        </p:nvSpPr>
        <p:spPr>
          <a:xfrm>
            <a:off x="5233492" y="5806481"/>
            <a:ext cx="6297017" cy="211733"/>
          </a:xfrm>
          <a:prstGeom prst="rect">
            <a:avLst/>
          </a:prstGeom>
          <a:noFill/>
          <a:ln>
            <a:noFill/>
          </a:ln>
        </p:spPr>
        <p:txBody>
          <a:bodyPr anchorCtr="0" anchor="t" bIns="0" lIns="0" spcFirstLastPara="1" rIns="0" wrap="square" tIns="0">
            <a:noAutofit/>
          </a:bodyPr>
          <a:lstStyle/>
          <a:p>
            <a:pPr indent="0" lvl="0" marL="0" marR="0" rtl="0" algn="l">
              <a:lnSpc>
                <a:spcPct val="119071"/>
              </a:lnSpc>
              <a:spcBef>
                <a:spcPts val="0"/>
              </a:spcBef>
              <a:spcAft>
                <a:spcPts val="0"/>
              </a:spcAft>
              <a:buNone/>
            </a:pPr>
            <a:r>
              <a:rPr lang="en-US" sz="1400">
                <a:solidFill>
                  <a:srgbClr val="2A2828"/>
                </a:solidFill>
                <a:latin typeface="Inter"/>
                <a:ea typeface="Inter"/>
                <a:cs typeface="Inter"/>
                <a:sym typeface="Inter"/>
              </a:rPr>
              <a:t>Create strategies for adults to guide and protect young people in digital spaces.</a:t>
            </a:r>
            <a:endParaRPr sz="1400">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pic>
        <p:nvPicPr>
          <p:cNvPr descr="preencoded.png" id="282" name="Google Shape;282;p13"/>
          <p:cNvPicPr preferRelativeResize="0"/>
          <p:nvPr/>
        </p:nvPicPr>
        <p:blipFill rotWithShape="1">
          <a:blip r:embed="rId3">
            <a:alphaModFix/>
          </a:blip>
          <a:srcRect b="0" l="0" r="0" t="0"/>
          <a:stretch/>
        </p:blipFill>
        <p:spPr>
          <a:xfrm>
            <a:off x="0" y="0"/>
            <a:ext cx="12192000" cy="1772047"/>
          </a:xfrm>
          <a:prstGeom prst="rect">
            <a:avLst/>
          </a:prstGeom>
          <a:noFill/>
          <a:ln>
            <a:noFill/>
          </a:ln>
        </p:spPr>
      </p:pic>
      <p:sp>
        <p:nvSpPr>
          <p:cNvPr id="283" name="Google Shape;283;p13"/>
          <p:cNvSpPr/>
          <p:nvPr/>
        </p:nvSpPr>
        <p:spPr>
          <a:xfrm>
            <a:off x="661492" y="2232721"/>
            <a:ext cx="5716489" cy="443012"/>
          </a:xfrm>
          <a:prstGeom prst="rect">
            <a:avLst/>
          </a:prstGeom>
          <a:noFill/>
          <a:ln>
            <a:noFill/>
          </a:ln>
        </p:spPr>
        <p:txBody>
          <a:bodyPr anchorCtr="0" anchor="t" bIns="0" lIns="0" spcFirstLastPara="1" rIns="0" wrap="square" tIns="0">
            <a:noAutofit/>
          </a:bodyPr>
          <a:lstStyle/>
          <a:p>
            <a:pPr indent="0" lvl="0" marL="0" marR="0" rtl="0" algn="l">
              <a:lnSpc>
                <a:spcPct val="86475"/>
              </a:lnSpc>
              <a:spcBef>
                <a:spcPts val="0"/>
              </a:spcBef>
              <a:spcAft>
                <a:spcPts val="0"/>
              </a:spcAft>
              <a:buNone/>
            </a:pPr>
            <a:r>
              <a:rPr b="1" lang="en-US" sz="4000">
                <a:solidFill>
                  <a:srgbClr val="0C4DA2"/>
                </a:solidFill>
                <a:latin typeface="Bricolage Grotesque"/>
                <a:ea typeface="Bricolage Grotesque"/>
                <a:cs typeface="Bricolage Grotesque"/>
                <a:sym typeface="Bricolage Grotesque"/>
              </a:rPr>
              <a:t>Digital Persona: "EmilyRocks_08"</a:t>
            </a:r>
            <a:endParaRPr sz="4000">
              <a:solidFill>
                <a:schemeClr val="dk1"/>
              </a:solidFill>
              <a:latin typeface="Arial"/>
              <a:ea typeface="Arial"/>
              <a:cs typeface="Arial"/>
              <a:sym typeface="Arial"/>
            </a:endParaRPr>
          </a:p>
        </p:txBody>
      </p:sp>
      <p:sp>
        <p:nvSpPr>
          <p:cNvPr id="284" name="Google Shape;284;p13"/>
          <p:cNvSpPr/>
          <p:nvPr/>
        </p:nvSpPr>
        <p:spPr>
          <a:xfrm>
            <a:off x="661492" y="3155257"/>
            <a:ext cx="2126457" cy="265707"/>
          </a:xfrm>
          <a:prstGeom prst="rect">
            <a:avLst/>
          </a:prstGeom>
          <a:noFill/>
          <a:ln>
            <a:noFill/>
          </a:ln>
        </p:spPr>
        <p:txBody>
          <a:bodyPr anchorCtr="0" anchor="t" bIns="0" lIns="0" spcFirstLastPara="1" rIns="0" wrap="square" tIns="0">
            <a:noAutofit/>
          </a:bodyPr>
          <a:lstStyle/>
          <a:p>
            <a:pPr indent="0" lvl="0" marL="0" marR="0" rtl="0" algn="l">
              <a:lnSpc>
                <a:spcPct val="104149"/>
              </a:lnSpc>
              <a:spcBef>
                <a:spcPts val="0"/>
              </a:spcBef>
              <a:spcAft>
                <a:spcPts val="0"/>
              </a:spcAft>
              <a:buNone/>
            </a:pPr>
            <a:r>
              <a:rPr b="1" lang="en-US" sz="2000">
                <a:solidFill>
                  <a:srgbClr val="0C4DA2"/>
                </a:solidFill>
                <a:latin typeface="Bricolage Grotesque"/>
                <a:ea typeface="Bricolage Grotesque"/>
                <a:cs typeface="Bricolage Grotesque"/>
                <a:sym typeface="Bricolage Grotesque"/>
              </a:rPr>
              <a:t>Profile Information</a:t>
            </a:r>
            <a:endParaRPr sz="2000">
              <a:solidFill>
                <a:schemeClr val="dk1"/>
              </a:solidFill>
              <a:latin typeface="Arial"/>
              <a:ea typeface="Arial"/>
              <a:cs typeface="Arial"/>
              <a:sym typeface="Arial"/>
            </a:endParaRPr>
          </a:p>
        </p:txBody>
      </p:sp>
      <p:sp>
        <p:nvSpPr>
          <p:cNvPr id="285" name="Google Shape;285;p13"/>
          <p:cNvSpPr/>
          <p:nvPr/>
        </p:nvSpPr>
        <p:spPr>
          <a:xfrm>
            <a:off x="661492" y="3562648"/>
            <a:ext cx="4140002" cy="22681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lang="en-US" sz="1600">
                <a:solidFill>
                  <a:srgbClr val="2A2828"/>
                </a:solidFill>
                <a:latin typeface="Inter"/>
                <a:ea typeface="Inter"/>
                <a:cs typeface="Inter"/>
                <a:sym typeface="Inter"/>
              </a:rPr>
              <a:t>Name:</a:t>
            </a:r>
            <a:r>
              <a:rPr lang="en-US" sz="1600">
                <a:solidFill>
                  <a:srgbClr val="2A2828"/>
                </a:solidFill>
                <a:latin typeface="Inter"/>
                <a:ea typeface="Inter"/>
                <a:cs typeface="Inter"/>
                <a:sym typeface="Inter"/>
              </a:rPr>
              <a:t> Emily Johnson</a:t>
            </a:r>
            <a:endParaRPr sz="1600">
              <a:solidFill>
                <a:schemeClr val="dk1"/>
              </a:solidFill>
              <a:latin typeface="Arial"/>
              <a:ea typeface="Arial"/>
              <a:cs typeface="Arial"/>
              <a:sym typeface="Arial"/>
            </a:endParaRPr>
          </a:p>
        </p:txBody>
      </p:sp>
      <p:sp>
        <p:nvSpPr>
          <p:cNvPr id="286" name="Google Shape;286;p13"/>
          <p:cNvSpPr/>
          <p:nvPr/>
        </p:nvSpPr>
        <p:spPr>
          <a:xfrm>
            <a:off x="661492" y="3839072"/>
            <a:ext cx="4140002" cy="22681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lang="en-US" sz="1600">
                <a:solidFill>
                  <a:srgbClr val="2A2828"/>
                </a:solidFill>
                <a:latin typeface="Inter"/>
                <a:ea typeface="Inter"/>
                <a:cs typeface="Inter"/>
                <a:sym typeface="Inter"/>
              </a:rPr>
              <a:t>Age:</a:t>
            </a:r>
            <a:r>
              <a:rPr lang="en-US" sz="1600">
                <a:solidFill>
                  <a:srgbClr val="2A2828"/>
                </a:solidFill>
                <a:latin typeface="Inter"/>
                <a:ea typeface="Inter"/>
                <a:cs typeface="Inter"/>
                <a:sym typeface="Inter"/>
              </a:rPr>
              <a:t> 15</a:t>
            </a:r>
            <a:endParaRPr sz="1600">
              <a:solidFill>
                <a:schemeClr val="dk1"/>
              </a:solidFill>
              <a:latin typeface="Arial"/>
              <a:ea typeface="Arial"/>
              <a:cs typeface="Arial"/>
              <a:sym typeface="Arial"/>
            </a:endParaRPr>
          </a:p>
        </p:txBody>
      </p:sp>
      <p:sp>
        <p:nvSpPr>
          <p:cNvPr id="287" name="Google Shape;287;p13"/>
          <p:cNvSpPr/>
          <p:nvPr/>
        </p:nvSpPr>
        <p:spPr>
          <a:xfrm>
            <a:off x="661492" y="4115495"/>
            <a:ext cx="4140002" cy="22681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lang="en-US" sz="1600">
                <a:solidFill>
                  <a:srgbClr val="2A2828"/>
                </a:solidFill>
                <a:latin typeface="Inter"/>
                <a:ea typeface="Inter"/>
                <a:cs typeface="Inter"/>
                <a:sym typeface="Inter"/>
              </a:rPr>
              <a:t>Username:</a:t>
            </a:r>
            <a:r>
              <a:rPr lang="en-US" sz="1600">
                <a:solidFill>
                  <a:srgbClr val="2A2828"/>
                </a:solidFill>
                <a:latin typeface="Inter"/>
                <a:ea typeface="Inter"/>
                <a:cs typeface="Inter"/>
                <a:sym typeface="Inter"/>
              </a:rPr>
              <a:t> EmilyRocks_08</a:t>
            </a:r>
            <a:endParaRPr sz="1600">
              <a:solidFill>
                <a:schemeClr val="dk1"/>
              </a:solidFill>
              <a:latin typeface="Arial"/>
              <a:ea typeface="Arial"/>
              <a:cs typeface="Arial"/>
              <a:sym typeface="Arial"/>
            </a:endParaRPr>
          </a:p>
        </p:txBody>
      </p:sp>
      <p:sp>
        <p:nvSpPr>
          <p:cNvPr id="288" name="Google Shape;288;p13"/>
          <p:cNvSpPr/>
          <p:nvPr/>
        </p:nvSpPr>
        <p:spPr>
          <a:xfrm>
            <a:off x="661492" y="4391919"/>
            <a:ext cx="4140002"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lang="en-US" sz="1600">
                <a:solidFill>
                  <a:srgbClr val="2A2828"/>
                </a:solidFill>
                <a:latin typeface="Inter"/>
                <a:ea typeface="Inter"/>
                <a:cs typeface="Inter"/>
                <a:sym typeface="Inter"/>
              </a:rPr>
              <a:t>Bio:</a:t>
            </a:r>
            <a:r>
              <a:rPr lang="en-US" sz="1600">
                <a:solidFill>
                  <a:srgbClr val="2A2828"/>
                </a:solidFill>
                <a:latin typeface="Inter"/>
                <a:ea typeface="Inter"/>
                <a:cs typeface="Inter"/>
                <a:sym typeface="Inter"/>
              </a:rPr>
              <a:t> </a:t>
            </a:r>
            <a:r>
              <a:rPr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Dance. Dogs. Drama Club.</a:t>
            </a:r>
            <a:endParaRPr sz="1600">
              <a:solidFill>
                <a:schemeClr val="dk1"/>
              </a:solidFill>
              <a:latin typeface="Arial"/>
              <a:ea typeface="Arial"/>
              <a:cs typeface="Arial"/>
              <a:sym typeface="Arial"/>
            </a:endParaRPr>
          </a:p>
        </p:txBody>
      </p:sp>
      <p:sp>
        <p:nvSpPr>
          <p:cNvPr id="289" name="Google Shape;289;p13"/>
          <p:cNvSpPr/>
          <p:nvPr/>
        </p:nvSpPr>
        <p:spPr>
          <a:xfrm>
            <a:off x="661492" y="4674692"/>
            <a:ext cx="4140002" cy="22681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lang="en-US" sz="1600">
                <a:solidFill>
                  <a:srgbClr val="2A2828"/>
                </a:solidFill>
                <a:latin typeface="Inter"/>
                <a:ea typeface="Inter"/>
                <a:cs typeface="Inter"/>
                <a:sym typeface="Inter"/>
              </a:rPr>
              <a:t>Location:</a:t>
            </a:r>
            <a:r>
              <a:rPr lang="en-US" sz="1600">
                <a:solidFill>
                  <a:srgbClr val="2A2828"/>
                </a:solidFill>
                <a:latin typeface="Inter"/>
                <a:ea typeface="Inter"/>
                <a:cs typeface="Inter"/>
                <a:sym typeface="Inter"/>
              </a:rPr>
              <a:t> Boston | Freshman @ Eastview High</a:t>
            </a:r>
            <a:endParaRPr sz="1600">
              <a:solidFill>
                <a:schemeClr val="dk1"/>
              </a:solidFill>
              <a:latin typeface="Arial"/>
              <a:ea typeface="Arial"/>
              <a:cs typeface="Arial"/>
              <a:sym typeface="Arial"/>
            </a:endParaRPr>
          </a:p>
        </p:txBody>
      </p:sp>
      <p:sp>
        <p:nvSpPr>
          <p:cNvPr id="290" name="Google Shape;290;p13"/>
          <p:cNvSpPr/>
          <p:nvPr/>
        </p:nvSpPr>
        <p:spPr>
          <a:xfrm>
            <a:off x="661492" y="4951115"/>
            <a:ext cx="4140002"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lang="en-US" sz="1600">
                <a:solidFill>
                  <a:srgbClr val="2A2828"/>
                </a:solidFill>
                <a:latin typeface="Inter"/>
                <a:ea typeface="Inter"/>
                <a:cs typeface="Inter"/>
                <a:sym typeface="Inter"/>
              </a:rPr>
              <a:t>Birthday:</a:t>
            </a:r>
            <a:r>
              <a:rPr lang="en-US" sz="1600">
                <a:solidFill>
                  <a:srgbClr val="2A2828"/>
                </a:solidFill>
                <a:latin typeface="Inter"/>
                <a:ea typeface="Inter"/>
                <a:cs typeface="Inter"/>
                <a:sym typeface="Inter"/>
              </a:rPr>
              <a:t> Leo </a:t>
            </a:r>
            <a:r>
              <a:rPr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 08.08.2009</a:t>
            </a:r>
            <a:endParaRPr sz="1600">
              <a:solidFill>
                <a:schemeClr val="dk1"/>
              </a:solidFill>
              <a:latin typeface="Arial"/>
              <a:ea typeface="Arial"/>
              <a:cs typeface="Arial"/>
              <a:sym typeface="Arial"/>
            </a:endParaRPr>
          </a:p>
        </p:txBody>
      </p:sp>
      <p:sp>
        <p:nvSpPr>
          <p:cNvPr id="291" name="Google Shape;291;p13"/>
          <p:cNvSpPr/>
          <p:nvPr/>
        </p:nvSpPr>
        <p:spPr>
          <a:xfrm>
            <a:off x="661492" y="5233889"/>
            <a:ext cx="4140002" cy="22681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rgbClr val="2A2828"/>
              </a:buClr>
              <a:buSzPts val="1600"/>
              <a:buFont typeface="Inter"/>
              <a:buChar char="•"/>
            </a:pPr>
            <a:r>
              <a:rPr b="1" lang="en-US" sz="1600">
                <a:solidFill>
                  <a:srgbClr val="2A2828"/>
                </a:solidFill>
                <a:latin typeface="Inter"/>
                <a:ea typeface="Inter"/>
                <a:cs typeface="Inter"/>
                <a:sym typeface="Inter"/>
              </a:rPr>
              <a:t>Contact:</a:t>
            </a:r>
            <a:r>
              <a:rPr lang="en-US" sz="1600">
                <a:solidFill>
                  <a:srgbClr val="2A2828"/>
                </a:solidFill>
                <a:latin typeface="Inter"/>
                <a:ea typeface="Inter"/>
                <a:cs typeface="Inter"/>
                <a:sym typeface="Inter"/>
              </a:rPr>
              <a:t> @emily_j_boston08</a:t>
            </a:r>
            <a:endParaRPr sz="1600">
              <a:solidFill>
                <a:schemeClr val="dk1"/>
              </a:solidFill>
              <a:latin typeface="Arial"/>
              <a:ea typeface="Arial"/>
              <a:cs typeface="Arial"/>
              <a:sym typeface="Arial"/>
            </a:endParaRPr>
          </a:p>
        </p:txBody>
      </p:sp>
      <p:sp>
        <p:nvSpPr>
          <p:cNvPr id="292" name="Google Shape;292;p13"/>
          <p:cNvSpPr/>
          <p:nvPr/>
        </p:nvSpPr>
        <p:spPr>
          <a:xfrm>
            <a:off x="5153720" y="3155257"/>
            <a:ext cx="2126457" cy="265707"/>
          </a:xfrm>
          <a:prstGeom prst="rect">
            <a:avLst/>
          </a:prstGeom>
          <a:noFill/>
          <a:ln>
            <a:noFill/>
          </a:ln>
        </p:spPr>
        <p:txBody>
          <a:bodyPr anchorCtr="0" anchor="t" bIns="0" lIns="0" spcFirstLastPara="1" rIns="0" wrap="square" tIns="0">
            <a:noAutofit/>
          </a:bodyPr>
          <a:lstStyle/>
          <a:p>
            <a:pPr indent="0" lvl="0" marL="0" marR="0" rtl="0" algn="l">
              <a:lnSpc>
                <a:spcPct val="104149"/>
              </a:lnSpc>
              <a:spcBef>
                <a:spcPts val="0"/>
              </a:spcBef>
              <a:spcAft>
                <a:spcPts val="0"/>
              </a:spcAft>
              <a:buNone/>
            </a:pPr>
            <a:r>
              <a:rPr b="1" lang="en-US" sz="2000">
                <a:solidFill>
                  <a:srgbClr val="0C4DA2"/>
                </a:solidFill>
                <a:latin typeface="Bricolage Grotesque"/>
                <a:ea typeface="Bricolage Grotesque"/>
                <a:cs typeface="Bricolage Grotesque"/>
                <a:sym typeface="Bricolage Grotesque"/>
              </a:rPr>
              <a:t>Recent Posts</a:t>
            </a:r>
            <a:endParaRPr sz="2000">
              <a:solidFill>
                <a:schemeClr val="dk1"/>
              </a:solidFill>
              <a:latin typeface="Arial"/>
              <a:ea typeface="Arial"/>
              <a:cs typeface="Arial"/>
              <a:sym typeface="Arial"/>
            </a:endParaRPr>
          </a:p>
        </p:txBody>
      </p:sp>
      <p:sp>
        <p:nvSpPr>
          <p:cNvPr id="293" name="Google Shape;293;p13"/>
          <p:cNvSpPr/>
          <p:nvPr/>
        </p:nvSpPr>
        <p:spPr>
          <a:xfrm>
            <a:off x="5153719" y="3562647"/>
            <a:ext cx="6383040" cy="459979"/>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Photo in front of school sign: "First day of 9th grade at Eastview! So nervous </a:t>
            </a:r>
            <a:r>
              <a:rPr i="1"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but excited!!"</a:t>
            </a:r>
            <a:endParaRPr sz="1600">
              <a:solidFill>
                <a:schemeClr val="dk1"/>
              </a:solidFill>
              <a:latin typeface="Arial"/>
              <a:ea typeface="Arial"/>
              <a:cs typeface="Arial"/>
              <a:sym typeface="Arial"/>
            </a:endParaRPr>
          </a:p>
        </p:txBody>
      </p:sp>
      <p:sp>
        <p:nvSpPr>
          <p:cNvPr id="294" name="Google Shape;294;p13"/>
          <p:cNvSpPr/>
          <p:nvPr/>
        </p:nvSpPr>
        <p:spPr>
          <a:xfrm>
            <a:off x="5153719" y="4072235"/>
            <a:ext cx="6383040"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Bedroom story with trophies: "My little world </a:t>
            </a:r>
            <a:r>
              <a:rPr i="1"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#SafeSpace"</a:t>
            </a:r>
            <a:endParaRPr sz="1600">
              <a:solidFill>
                <a:schemeClr val="dk1"/>
              </a:solidFill>
              <a:latin typeface="Arial"/>
              <a:ea typeface="Arial"/>
              <a:cs typeface="Arial"/>
              <a:sym typeface="Arial"/>
            </a:endParaRPr>
          </a:p>
        </p:txBody>
      </p:sp>
      <p:sp>
        <p:nvSpPr>
          <p:cNvPr id="295" name="Google Shape;295;p13"/>
          <p:cNvSpPr/>
          <p:nvPr/>
        </p:nvSpPr>
        <p:spPr>
          <a:xfrm>
            <a:off x="5153719" y="4355009"/>
            <a:ext cx="6383040"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TikTok walking dog: "New route for walks </a:t>
            </a:r>
            <a:r>
              <a:rPr i="1"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#MapleLane"</a:t>
            </a:r>
            <a:endParaRPr sz="1600">
              <a:solidFill>
                <a:schemeClr val="dk1"/>
              </a:solidFill>
              <a:latin typeface="Arial"/>
              <a:ea typeface="Arial"/>
              <a:cs typeface="Arial"/>
              <a:sym typeface="Arial"/>
            </a:endParaRPr>
          </a:p>
        </p:txBody>
      </p:sp>
      <p:sp>
        <p:nvSpPr>
          <p:cNvPr id="296" name="Google Shape;296;p13"/>
          <p:cNvSpPr/>
          <p:nvPr/>
        </p:nvSpPr>
        <p:spPr>
          <a:xfrm>
            <a:off x="5153719" y="4637782"/>
            <a:ext cx="6383040"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Selfie with BFF at SugarBrew Café, Cambridge</a:t>
            </a:r>
            <a:endParaRPr sz="1600">
              <a:solidFill>
                <a:schemeClr val="dk1"/>
              </a:solidFill>
              <a:latin typeface="Arial"/>
              <a:ea typeface="Arial"/>
              <a:cs typeface="Arial"/>
              <a:sym typeface="Arial"/>
            </a:endParaRPr>
          </a:p>
        </p:txBody>
      </p:sp>
      <p:sp>
        <p:nvSpPr>
          <p:cNvPr id="297" name="Google Shape;297;p13"/>
          <p:cNvSpPr/>
          <p:nvPr/>
        </p:nvSpPr>
        <p:spPr>
          <a:xfrm>
            <a:off x="5153719" y="4920557"/>
            <a:ext cx="6383040"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Student ID photo (partially blurred but identifiable)</a:t>
            </a:r>
            <a:endParaRPr sz="1600">
              <a:solidFill>
                <a:schemeClr val="dk1"/>
              </a:solidFill>
              <a:latin typeface="Arial"/>
              <a:ea typeface="Arial"/>
              <a:cs typeface="Arial"/>
              <a:sym typeface="Arial"/>
            </a:endParaRPr>
          </a:p>
        </p:txBody>
      </p:sp>
      <p:sp>
        <p:nvSpPr>
          <p:cNvPr id="298" name="Google Shape;298;p13"/>
          <p:cNvSpPr/>
          <p:nvPr/>
        </p:nvSpPr>
        <p:spPr>
          <a:xfrm>
            <a:off x="5153719" y="5203330"/>
            <a:ext cx="6383040" cy="233164"/>
          </a:xfrm>
          <a:prstGeom prst="rect">
            <a:avLst/>
          </a:prstGeom>
          <a:noFill/>
          <a:ln>
            <a:noFill/>
          </a:ln>
        </p:spPr>
        <p:txBody>
          <a:bodyPr anchorCtr="0" anchor="t" bIns="0" lIns="0" spcFirstLastPara="1" rIns="0" wrap="square" tIns="0">
            <a:noAutofit/>
          </a:bodyPr>
          <a:lstStyle/>
          <a:p>
            <a:pPr indent="-285764" lvl="0" marL="285764" marR="0" rtl="0" algn="l">
              <a:lnSpc>
                <a:spcPct val="109375"/>
              </a:lnSpc>
              <a:spcBef>
                <a:spcPts val="0"/>
              </a:spcBef>
              <a:spcAft>
                <a:spcPts val="0"/>
              </a:spcAft>
              <a:buClr>
                <a:schemeClr val="dk1"/>
              </a:buClr>
              <a:buSzPts val="1600"/>
              <a:buFont typeface="Inter"/>
              <a:buChar char="•"/>
            </a:pPr>
            <a:r>
              <a:rPr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Countdown: "3 DAYS till Florida!!! </a:t>
            </a:r>
            <a:r>
              <a:rPr i="1" lang="en-US" sz="1600">
                <a:solidFill>
                  <a:schemeClr val="dk1"/>
                </a:solidFill>
                <a:latin typeface="Inter"/>
                <a:ea typeface="Inter"/>
                <a:cs typeface="Inter"/>
                <a:sym typeface="Inter"/>
              </a:rPr>
              <a:t>🏖️</a:t>
            </a:r>
            <a:r>
              <a:rPr lang="en-US" sz="1600">
                <a:solidFill>
                  <a:srgbClr val="2A2828"/>
                </a:solidFill>
                <a:latin typeface="Inter"/>
                <a:ea typeface="Inter"/>
                <a:cs typeface="Inter"/>
                <a:sym typeface="Inter"/>
              </a:rPr>
              <a:t> #FamilyTrip"</a:t>
            </a:r>
            <a:endParaRPr sz="1600">
              <a:solidFill>
                <a:schemeClr val="dk1"/>
              </a:solidFill>
              <a:latin typeface="Arial"/>
              <a:ea typeface="Arial"/>
              <a:cs typeface="Arial"/>
              <a:sym typeface="Arial"/>
            </a:endParaRPr>
          </a:p>
        </p:txBody>
      </p:sp>
      <p:sp>
        <p:nvSpPr>
          <p:cNvPr id="299" name="Google Shape;299;p13"/>
          <p:cNvSpPr/>
          <p:nvPr/>
        </p:nvSpPr>
        <p:spPr>
          <a:xfrm>
            <a:off x="661492" y="5669758"/>
            <a:ext cx="11338250" cy="602257"/>
          </a:xfrm>
          <a:prstGeom prst="roundRect">
            <a:avLst>
              <a:gd fmla="val 9887" name="adj"/>
            </a:avLst>
          </a:prstGeom>
          <a:solidFill>
            <a:srgbClr val="FFF5B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Arial"/>
              <a:ea typeface="Arial"/>
              <a:cs typeface="Arial"/>
              <a:sym typeface="Arial"/>
            </a:endParaRPr>
          </a:p>
        </p:txBody>
      </p:sp>
      <p:pic>
        <p:nvPicPr>
          <p:cNvPr descr="preencoded.png" id="300" name="Google Shape;300;p13"/>
          <p:cNvPicPr preferRelativeResize="0"/>
          <p:nvPr/>
        </p:nvPicPr>
        <p:blipFill rotWithShape="1">
          <a:blip r:embed="rId4">
            <a:alphaModFix/>
          </a:blip>
          <a:srcRect b="0" l="0" r="0" t="0"/>
          <a:stretch/>
        </p:blipFill>
        <p:spPr>
          <a:xfrm>
            <a:off x="803176" y="5887939"/>
            <a:ext cx="177205" cy="141684"/>
          </a:xfrm>
          <a:prstGeom prst="rect">
            <a:avLst/>
          </a:prstGeom>
          <a:noFill/>
          <a:ln>
            <a:noFill/>
          </a:ln>
        </p:spPr>
      </p:pic>
      <p:sp>
        <p:nvSpPr>
          <p:cNvPr id="301" name="Google Shape;301;p13"/>
          <p:cNvSpPr/>
          <p:nvPr/>
        </p:nvSpPr>
        <p:spPr>
          <a:xfrm>
            <a:off x="1122066" y="5846862"/>
            <a:ext cx="10266759" cy="226814"/>
          </a:xfrm>
          <a:prstGeom prst="rect">
            <a:avLst/>
          </a:prstGeom>
          <a:noFill/>
          <a:ln>
            <a:noFill/>
          </a:ln>
        </p:spPr>
        <p:txBody>
          <a:bodyPr anchorCtr="0" anchor="t" bIns="0" lIns="0" spcFirstLastPara="1" rIns="0" wrap="square" tIns="0">
            <a:noAutofit/>
          </a:bodyPr>
          <a:lstStyle/>
          <a:p>
            <a:pPr indent="0" lvl="0" marL="0" marR="0" rtl="0" algn="l">
              <a:lnSpc>
                <a:spcPct val="87500"/>
              </a:lnSpc>
              <a:spcBef>
                <a:spcPts val="0"/>
              </a:spcBef>
              <a:spcAft>
                <a:spcPts val="0"/>
              </a:spcAft>
              <a:buNone/>
            </a:pPr>
            <a:r>
              <a:rPr b="1" lang="en-US" sz="2000">
                <a:solidFill>
                  <a:schemeClr val="dk1"/>
                </a:solidFill>
                <a:latin typeface="Inter"/>
                <a:ea typeface="Inter"/>
                <a:cs typeface="Inter"/>
                <a:sym typeface="Inter"/>
              </a:rPr>
              <a:t>Discussion Focus:</a:t>
            </a:r>
            <a:r>
              <a:rPr lang="en-US" sz="2000">
                <a:solidFill>
                  <a:schemeClr val="dk1"/>
                </a:solidFill>
                <a:latin typeface="Inter"/>
                <a:ea typeface="Inter"/>
                <a:cs typeface="Inter"/>
                <a:sym typeface="Inter"/>
              </a:rPr>
              <a:t> What privacy and safety concerns do you notice in Emily's digital footprint?</a:t>
            </a:r>
            <a:endParaRPr sz="2000">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descr="preencoded.png" id="307" name="Google Shape;307;p14"/>
          <p:cNvPicPr preferRelativeResize="0"/>
          <p:nvPr/>
        </p:nvPicPr>
        <p:blipFill rotWithShape="1">
          <a:blip r:embed="rId3">
            <a:alphaModFix/>
          </a:blip>
          <a:srcRect b="0" l="0" r="0" t="0"/>
          <a:stretch/>
        </p:blipFill>
        <p:spPr>
          <a:xfrm>
            <a:off x="8117058" y="-8526"/>
            <a:ext cx="4074942" cy="6858694"/>
          </a:xfrm>
          <a:prstGeom prst="rect">
            <a:avLst/>
          </a:prstGeom>
          <a:noFill/>
          <a:ln>
            <a:noFill/>
          </a:ln>
        </p:spPr>
      </p:pic>
      <p:sp>
        <p:nvSpPr>
          <p:cNvPr id="308" name="Google Shape;308;p14"/>
          <p:cNvSpPr/>
          <p:nvPr/>
        </p:nvSpPr>
        <p:spPr>
          <a:xfrm>
            <a:off x="450351" y="756112"/>
            <a:ext cx="2494062" cy="311745"/>
          </a:xfrm>
          <a:prstGeom prst="rect">
            <a:avLst/>
          </a:prstGeom>
          <a:noFill/>
          <a:ln>
            <a:noFill/>
          </a:ln>
        </p:spPr>
        <p:txBody>
          <a:bodyPr anchorCtr="0" anchor="t" bIns="0" lIns="0" spcFirstLastPara="1" rIns="0" wrap="square" tIns="0">
            <a:noAutofit/>
          </a:bodyPr>
          <a:lstStyle/>
          <a:p>
            <a:pPr indent="0" lvl="0" marL="0" marR="0" rtl="0" algn="l">
              <a:lnSpc>
                <a:spcPct val="60425"/>
              </a:lnSpc>
              <a:spcBef>
                <a:spcPts val="0"/>
              </a:spcBef>
              <a:spcAft>
                <a:spcPts val="0"/>
              </a:spcAft>
              <a:buNone/>
            </a:pPr>
            <a:r>
              <a:rPr b="1" lang="en-US" sz="4000">
                <a:solidFill>
                  <a:srgbClr val="0C4DA2"/>
                </a:solidFill>
                <a:latin typeface="Bricolage Grotesque"/>
                <a:ea typeface="Bricolage Grotesque"/>
                <a:cs typeface="Bricolage Grotesque"/>
                <a:sym typeface="Bricolage Grotesque"/>
              </a:rPr>
              <a:t>Activity 3: Case Study Analysis</a:t>
            </a:r>
            <a:endParaRPr sz="4000">
              <a:solidFill>
                <a:schemeClr val="dk1"/>
              </a:solidFill>
              <a:latin typeface="Arial"/>
              <a:ea typeface="Arial"/>
              <a:cs typeface="Arial"/>
              <a:sym typeface="Arial"/>
            </a:endParaRPr>
          </a:p>
        </p:txBody>
      </p:sp>
      <p:pic>
        <p:nvPicPr>
          <p:cNvPr descr="preencoded.png" id="309" name="Google Shape;309;p14"/>
          <p:cNvPicPr preferRelativeResize="0"/>
          <p:nvPr/>
        </p:nvPicPr>
        <p:blipFill rotWithShape="1">
          <a:blip r:embed="rId4">
            <a:alphaModFix/>
          </a:blip>
          <a:srcRect b="0" l="0" r="0" t="0"/>
          <a:stretch/>
        </p:blipFill>
        <p:spPr>
          <a:xfrm>
            <a:off x="413280" y="2865473"/>
            <a:ext cx="249337" cy="249337"/>
          </a:xfrm>
          <a:prstGeom prst="rect">
            <a:avLst/>
          </a:prstGeom>
          <a:noFill/>
          <a:ln>
            <a:noFill/>
          </a:ln>
        </p:spPr>
      </p:pic>
      <p:sp>
        <p:nvSpPr>
          <p:cNvPr id="310" name="Google Shape;310;p14"/>
          <p:cNvSpPr/>
          <p:nvPr/>
        </p:nvSpPr>
        <p:spPr>
          <a:xfrm>
            <a:off x="827236" y="2923474"/>
            <a:ext cx="1250851" cy="155873"/>
          </a:xfrm>
          <a:prstGeom prst="rect">
            <a:avLst/>
          </a:prstGeom>
          <a:noFill/>
          <a:ln>
            <a:noFill/>
          </a:ln>
        </p:spPr>
        <p:txBody>
          <a:bodyPr anchorCtr="0" anchor="t" bIns="0" lIns="0" spcFirstLastPara="1" rIns="0" wrap="square" tIns="0">
            <a:noAutofit/>
          </a:bodyPr>
          <a:lstStyle/>
          <a:p>
            <a:pPr indent="0" lvl="0" marL="0" marR="0" rtl="0" algn="l">
              <a:lnSpc>
                <a:spcPct val="67166"/>
              </a:lnSpc>
              <a:spcBef>
                <a:spcPts val="0"/>
              </a:spcBef>
              <a:spcAft>
                <a:spcPts val="0"/>
              </a:spcAft>
              <a:buNone/>
            </a:pPr>
            <a:r>
              <a:rPr b="1" lang="en-US" sz="1800">
                <a:solidFill>
                  <a:srgbClr val="2A2828"/>
                </a:solidFill>
                <a:latin typeface="Bricolage Grotesque"/>
                <a:ea typeface="Bricolage Grotesque"/>
                <a:cs typeface="Bricolage Grotesque"/>
                <a:sym typeface="Bricolage Grotesque"/>
              </a:rPr>
              <a:t>Emotional Reactions</a:t>
            </a:r>
            <a:endParaRPr sz="1800">
              <a:solidFill>
                <a:schemeClr val="dk1"/>
              </a:solidFill>
              <a:latin typeface="Arial"/>
              <a:ea typeface="Arial"/>
              <a:cs typeface="Arial"/>
              <a:sym typeface="Arial"/>
            </a:endParaRPr>
          </a:p>
        </p:txBody>
      </p:sp>
      <p:sp>
        <p:nvSpPr>
          <p:cNvPr id="311" name="Google Shape;311;p14"/>
          <p:cNvSpPr/>
          <p:nvPr/>
        </p:nvSpPr>
        <p:spPr>
          <a:xfrm>
            <a:off x="827236" y="3228399"/>
            <a:ext cx="6545659" cy="159544"/>
          </a:xfrm>
          <a:prstGeom prst="rect">
            <a:avLst/>
          </a:prstGeom>
          <a:noFill/>
          <a:ln>
            <a:noFill/>
          </a:ln>
        </p:spPr>
        <p:txBody>
          <a:bodyPr anchorCtr="0" anchor="t" bIns="0" lIns="0" spcFirstLastPara="1" rIns="0" wrap="square" tIns="0">
            <a:noAutofit/>
          </a:bodyPr>
          <a:lstStyle/>
          <a:p>
            <a:pPr indent="0" lvl="0" marL="0" marR="0" rtl="0" algn="l">
              <a:lnSpc>
                <a:spcPct val="69444"/>
              </a:lnSpc>
              <a:spcBef>
                <a:spcPts val="0"/>
              </a:spcBef>
              <a:spcAft>
                <a:spcPts val="0"/>
              </a:spcAft>
              <a:buNone/>
            </a:pPr>
            <a:r>
              <a:rPr lang="en-US" sz="1800">
                <a:solidFill>
                  <a:srgbClr val="2A2828"/>
                </a:solidFill>
                <a:latin typeface="Inter"/>
                <a:ea typeface="Inter"/>
                <a:cs typeface="Inter"/>
                <a:sym typeface="Inter"/>
              </a:rPr>
              <a:t>What is each person's emotional reaction to the situation? </a:t>
            </a:r>
            <a:endParaRPr/>
          </a:p>
          <a:p>
            <a:pPr indent="0" lvl="0" marL="0" marR="0" rtl="0" algn="l">
              <a:spcBef>
                <a:spcPts val="0"/>
              </a:spcBef>
              <a:spcAft>
                <a:spcPts val="0"/>
              </a:spcAft>
              <a:buNone/>
            </a:pPr>
            <a:r>
              <a:rPr lang="en-US" sz="1800">
                <a:solidFill>
                  <a:srgbClr val="2A2828"/>
                </a:solidFill>
                <a:latin typeface="Inter"/>
                <a:ea typeface="Inter"/>
                <a:cs typeface="Inter"/>
                <a:sym typeface="Inter"/>
              </a:rPr>
              <a:t>Consider the perspectives of students, parents, teachers, and administrators.</a:t>
            </a:r>
            <a:endParaRPr sz="1800">
              <a:solidFill>
                <a:schemeClr val="dk1"/>
              </a:solidFill>
              <a:latin typeface="Arial"/>
              <a:ea typeface="Arial"/>
              <a:cs typeface="Arial"/>
              <a:sym typeface="Arial"/>
            </a:endParaRPr>
          </a:p>
        </p:txBody>
      </p:sp>
      <p:pic>
        <p:nvPicPr>
          <p:cNvPr descr="preencoded.png" id="312" name="Google Shape;312;p14"/>
          <p:cNvPicPr preferRelativeResize="0"/>
          <p:nvPr/>
        </p:nvPicPr>
        <p:blipFill rotWithShape="1">
          <a:blip r:embed="rId5">
            <a:alphaModFix/>
          </a:blip>
          <a:srcRect b="0" l="0" r="0" t="0"/>
          <a:stretch/>
        </p:blipFill>
        <p:spPr>
          <a:xfrm>
            <a:off x="413280" y="4025653"/>
            <a:ext cx="249337" cy="249337"/>
          </a:xfrm>
          <a:prstGeom prst="rect">
            <a:avLst/>
          </a:prstGeom>
          <a:noFill/>
          <a:ln>
            <a:noFill/>
          </a:ln>
        </p:spPr>
      </p:pic>
      <p:sp>
        <p:nvSpPr>
          <p:cNvPr id="313" name="Google Shape;313;p14"/>
          <p:cNvSpPr/>
          <p:nvPr/>
        </p:nvSpPr>
        <p:spPr>
          <a:xfrm>
            <a:off x="871969" y="4064495"/>
            <a:ext cx="1271786" cy="155873"/>
          </a:xfrm>
          <a:prstGeom prst="rect">
            <a:avLst/>
          </a:prstGeom>
          <a:noFill/>
          <a:ln>
            <a:noFill/>
          </a:ln>
        </p:spPr>
        <p:txBody>
          <a:bodyPr anchorCtr="0" anchor="t" bIns="0" lIns="0" spcFirstLastPara="1" rIns="0" wrap="square" tIns="0">
            <a:noAutofit/>
          </a:bodyPr>
          <a:lstStyle/>
          <a:p>
            <a:pPr indent="0" lvl="0" marL="0" marR="0" rtl="0" algn="l">
              <a:lnSpc>
                <a:spcPct val="67166"/>
              </a:lnSpc>
              <a:spcBef>
                <a:spcPts val="0"/>
              </a:spcBef>
              <a:spcAft>
                <a:spcPts val="0"/>
              </a:spcAft>
              <a:buNone/>
            </a:pPr>
            <a:r>
              <a:rPr b="1" lang="en-US" sz="1800">
                <a:solidFill>
                  <a:srgbClr val="2A2828"/>
                </a:solidFill>
                <a:latin typeface="Bricolage Grotesque"/>
                <a:ea typeface="Bricolage Grotesque"/>
                <a:cs typeface="Bricolage Grotesque"/>
                <a:sym typeface="Bricolage Grotesque"/>
              </a:rPr>
              <a:t>Stakeholder Support</a:t>
            </a:r>
            <a:endParaRPr sz="1800">
              <a:solidFill>
                <a:schemeClr val="dk1"/>
              </a:solidFill>
              <a:latin typeface="Arial"/>
              <a:ea typeface="Arial"/>
              <a:cs typeface="Arial"/>
              <a:sym typeface="Arial"/>
            </a:endParaRPr>
          </a:p>
        </p:txBody>
      </p:sp>
      <p:sp>
        <p:nvSpPr>
          <p:cNvPr id="314" name="Google Shape;314;p14"/>
          <p:cNvSpPr/>
          <p:nvPr/>
        </p:nvSpPr>
        <p:spPr>
          <a:xfrm>
            <a:off x="871969" y="4362543"/>
            <a:ext cx="6545659" cy="159544"/>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800">
                <a:solidFill>
                  <a:srgbClr val="2A2828"/>
                </a:solidFill>
                <a:latin typeface="Play"/>
                <a:ea typeface="Play"/>
                <a:cs typeface="Play"/>
                <a:sym typeface="Play"/>
              </a:rPr>
              <a:t>How can different stakeholders support each other?</a:t>
            </a:r>
            <a:endParaRPr/>
          </a:p>
          <a:p>
            <a:pPr indent="0" lvl="0" marL="0" marR="0" rtl="0" algn="l">
              <a:spcBef>
                <a:spcPts val="0"/>
              </a:spcBef>
              <a:spcAft>
                <a:spcPts val="0"/>
              </a:spcAft>
              <a:buNone/>
            </a:pPr>
            <a:r>
              <a:rPr lang="en-US" sz="1800">
                <a:solidFill>
                  <a:srgbClr val="2A2828"/>
                </a:solidFill>
                <a:latin typeface="Play"/>
                <a:ea typeface="Play"/>
                <a:cs typeface="Play"/>
                <a:sym typeface="Play"/>
              </a:rPr>
              <a:t>Identify ways teachers, parents, and students can collaborate effectively.</a:t>
            </a:r>
            <a:endParaRPr sz="1800">
              <a:solidFill>
                <a:schemeClr val="dk1"/>
              </a:solidFill>
              <a:latin typeface="Play"/>
              <a:ea typeface="Play"/>
              <a:cs typeface="Play"/>
              <a:sym typeface="Play"/>
            </a:endParaRPr>
          </a:p>
        </p:txBody>
      </p:sp>
      <p:pic>
        <p:nvPicPr>
          <p:cNvPr descr="preencoded.png" id="315" name="Google Shape;315;p14"/>
          <p:cNvPicPr preferRelativeResize="0"/>
          <p:nvPr/>
        </p:nvPicPr>
        <p:blipFill rotWithShape="1">
          <a:blip r:embed="rId6">
            <a:alphaModFix/>
          </a:blip>
          <a:srcRect b="0" l="0" r="0" t="0"/>
          <a:stretch/>
        </p:blipFill>
        <p:spPr>
          <a:xfrm>
            <a:off x="413280" y="5266845"/>
            <a:ext cx="249337" cy="249337"/>
          </a:xfrm>
          <a:prstGeom prst="rect">
            <a:avLst/>
          </a:prstGeom>
          <a:noFill/>
          <a:ln>
            <a:noFill/>
          </a:ln>
        </p:spPr>
      </p:pic>
      <p:sp>
        <p:nvSpPr>
          <p:cNvPr id="316" name="Google Shape;316;p14"/>
          <p:cNvSpPr/>
          <p:nvPr/>
        </p:nvSpPr>
        <p:spPr>
          <a:xfrm>
            <a:off x="827236" y="5371335"/>
            <a:ext cx="1481137" cy="155873"/>
          </a:xfrm>
          <a:prstGeom prst="rect">
            <a:avLst/>
          </a:prstGeom>
          <a:noFill/>
          <a:ln>
            <a:noFill/>
          </a:ln>
        </p:spPr>
        <p:txBody>
          <a:bodyPr anchorCtr="0" anchor="t" bIns="0" lIns="0" spcFirstLastPara="1" rIns="0" wrap="square" tIns="0">
            <a:noAutofit/>
          </a:bodyPr>
          <a:lstStyle/>
          <a:p>
            <a:pPr indent="0" lvl="0" marL="0" marR="0" rtl="0" algn="l">
              <a:lnSpc>
                <a:spcPct val="67166"/>
              </a:lnSpc>
              <a:spcBef>
                <a:spcPts val="0"/>
              </a:spcBef>
              <a:spcAft>
                <a:spcPts val="0"/>
              </a:spcAft>
              <a:buNone/>
            </a:pPr>
            <a:r>
              <a:rPr b="1" lang="en-US" sz="1800">
                <a:solidFill>
                  <a:srgbClr val="2A2828"/>
                </a:solidFill>
                <a:latin typeface="Bricolage Grotesque"/>
                <a:ea typeface="Bricolage Grotesque"/>
                <a:cs typeface="Bricolage Grotesque"/>
                <a:sym typeface="Bricolage Grotesque"/>
              </a:rPr>
              <a:t>Resilience Skills Needed</a:t>
            </a:r>
            <a:endParaRPr sz="1800">
              <a:solidFill>
                <a:schemeClr val="dk1"/>
              </a:solidFill>
              <a:latin typeface="Arial"/>
              <a:ea typeface="Arial"/>
              <a:cs typeface="Arial"/>
              <a:sym typeface="Arial"/>
            </a:endParaRPr>
          </a:p>
        </p:txBody>
      </p:sp>
      <p:sp>
        <p:nvSpPr>
          <p:cNvPr id="317" name="Google Shape;317;p14"/>
          <p:cNvSpPr/>
          <p:nvPr/>
        </p:nvSpPr>
        <p:spPr>
          <a:xfrm>
            <a:off x="842575" y="5553691"/>
            <a:ext cx="6545659" cy="159544"/>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800">
                <a:solidFill>
                  <a:srgbClr val="2A2828"/>
                </a:solidFill>
                <a:latin typeface="Inter"/>
                <a:ea typeface="Inter"/>
                <a:cs typeface="Inter"/>
                <a:sym typeface="Inter"/>
              </a:rPr>
              <a:t>What specific resilience skills are needed in this scenario? </a:t>
            </a:r>
            <a:endParaRPr/>
          </a:p>
          <a:p>
            <a:pPr indent="0" lvl="0" marL="0" marR="0" rtl="0" algn="l">
              <a:spcBef>
                <a:spcPts val="0"/>
              </a:spcBef>
              <a:spcAft>
                <a:spcPts val="0"/>
              </a:spcAft>
              <a:buNone/>
            </a:pPr>
            <a:r>
              <a:rPr lang="en-US" sz="1800">
                <a:solidFill>
                  <a:srgbClr val="2A2828"/>
                </a:solidFill>
                <a:latin typeface="Inter"/>
                <a:ea typeface="Inter"/>
                <a:cs typeface="Inter"/>
                <a:sym typeface="Inter"/>
              </a:rPr>
              <a:t>Map the protective factors to practical applications.</a:t>
            </a:r>
            <a:endParaRPr sz="1800">
              <a:solidFill>
                <a:schemeClr val="dk1"/>
              </a:solidFill>
              <a:latin typeface="Arial"/>
              <a:ea typeface="Arial"/>
              <a:cs typeface="Arial"/>
              <a:sym typeface="Arial"/>
            </a:endParaRPr>
          </a:p>
        </p:txBody>
      </p:sp>
      <p:sp>
        <p:nvSpPr>
          <p:cNvPr id="318" name="Google Shape;318;p14"/>
          <p:cNvSpPr/>
          <p:nvPr/>
        </p:nvSpPr>
        <p:spPr>
          <a:xfrm>
            <a:off x="325683" y="1275390"/>
            <a:ext cx="7791375" cy="1321085"/>
          </a:xfrm>
          <a:prstGeom prst="roundRect">
            <a:avLst>
              <a:gd fmla="val 6169" name="adj"/>
            </a:avLst>
          </a:prstGeom>
          <a:solidFill>
            <a:srgbClr val="FFF5B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9" name="Google Shape;319;p14"/>
          <p:cNvSpPr/>
          <p:nvPr/>
        </p:nvSpPr>
        <p:spPr>
          <a:xfrm>
            <a:off x="537949" y="1421121"/>
            <a:ext cx="7579109" cy="741056"/>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2000">
                <a:solidFill>
                  <a:schemeClr val="dk1"/>
                </a:solidFill>
                <a:latin typeface="Inter"/>
                <a:ea typeface="Inter"/>
                <a:cs typeface="Inter"/>
                <a:sym typeface="Inter"/>
              </a:rPr>
              <a:t>Group discussion:</a:t>
            </a:r>
            <a:endParaRPr/>
          </a:p>
          <a:p>
            <a:pPr indent="0" lvl="0" marL="0" marR="0" rtl="0" algn="l">
              <a:spcBef>
                <a:spcPts val="0"/>
              </a:spcBef>
              <a:spcAft>
                <a:spcPts val="0"/>
              </a:spcAft>
              <a:buNone/>
            </a:pPr>
            <a:r>
              <a:rPr lang="en-US" sz="2000">
                <a:solidFill>
                  <a:schemeClr val="dk1"/>
                </a:solidFill>
                <a:latin typeface="Inter"/>
                <a:ea typeface="Inter"/>
                <a:cs typeface="Inter"/>
                <a:sym typeface="Inter"/>
              </a:rPr>
              <a:t>Take 20 minutes to analyze the following scenarios  case through these </a:t>
            </a:r>
            <a:endParaRPr/>
          </a:p>
          <a:p>
            <a:pPr indent="0" lvl="0" marL="0" marR="0" rtl="0" algn="l">
              <a:spcBef>
                <a:spcPts val="0"/>
              </a:spcBef>
              <a:spcAft>
                <a:spcPts val="0"/>
              </a:spcAft>
              <a:buNone/>
            </a:pPr>
            <a:r>
              <a:rPr lang="en-US" sz="2000">
                <a:solidFill>
                  <a:schemeClr val="dk1"/>
                </a:solidFill>
                <a:latin typeface="Inter"/>
                <a:ea typeface="Inter"/>
                <a:cs typeface="Inter"/>
                <a:sym typeface="Inter"/>
              </a:rPr>
              <a:t>three lenses, then share your insights with the larger group.</a:t>
            </a:r>
            <a:endParaRPr sz="2000">
              <a:solidFill>
                <a:schemeClr val="dk1"/>
              </a:solidFill>
              <a:latin typeface="Arial"/>
              <a:ea typeface="Arial"/>
              <a:cs typeface="Arial"/>
              <a:sym typeface="Arial"/>
            </a:endParaRPr>
          </a:p>
        </p:txBody>
      </p:sp>
      <p:pic>
        <p:nvPicPr>
          <p:cNvPr descr="preencoded.png" id="320" name="Google Shape;320;p14"/>
          <p:cNvPicPr preferRelativeResize="0"/>
          <p:nvPr/>
        </p:nvPicPr>
        <p:blipFill rotWithShape="1">
          <a:blip r:embed="rId7">
            <a:alphaModFix/>
          </a:blip>
          <a:srcRect b="0" l="0" r="0" t="0"/>
          <a:stretch/>
        </p:blipFill>
        <p:spPr>
          <a:xfrm>
            <a:off x="102342" y="6338199"/>
            <a:ext cx="1278136" cy="51196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15"/>
          <p:cNvSpPr/>
          <p:nvPr/>
        </p:nvSpPr>
        <p:spPr>
          <a:xfrm>
            <a:off x="0" y="0"/>
            <a:ext cx="12192000" cy="6858000"/>
          </a:xfrm>
          <a:prstGeom prst="rect">
            <a:avLst/>
          </a:prstGeom>
          <a:solidFill>
            <a:srgbClr val="8FD0E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26" name="Google Shape;326;p15"/>
          <p:cNvSpPr txBox="1"/>
          <p:nvPr/>
        </p:nvSpPr>
        <p:spPr>
          <a:xfrm>
            <a:off x="1109003" y="1204642"/>
            <a:ext cx="10806332" cy="512185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chemeClr val="dk1"/>
              </a:buClr>
              <a:buSzPts val="2200"/>
              <a:buFont typeface="Arial"/>
              <a:buNone/>
            </a:pPr>
            <a:r>
              <a:rPr lang="en-US" sz="2200">
                <a:solidFill>
                  <a:schemeClr val="dk1"/>
                </a:solidFill>
                <a:latin typeface="Arial"/>
                <a:ea typeface="Arial"/>
                <a:cs typeface="Arial"/>
                <a:sym typeface="Arial"/>
              </a:rPr>
              <a:t>On Monday morning, several students arrive visibly anxious. Over the weekend, a TikTok video claiming that a new “toxic chemical leak” near their town is causing severe illness started circulating. The video uses dramatic images, alarming music, and a false news headline. Students claim their cousin’s friend “knows someone who got sick.” Parents have begun messaging teachers asking whether the school should close.</a:t>
            </a:r>
            <a:endParaRPr/>
          </a:p>
          <a:p>
            <a:pPr indent="0" lvl="0" marL="0" marR="0" rtl="0" algn="l">
              <a:lnSpc>
                <a:spcPct val="150000"/>
              </a:lnSpc>
              <a:spcBef>
                <a:spcPts val="0"/>
              </a:spcBef>
              <a:spcAft>
                <a:spcPts val="0"/>
              </a:spcAft>
              <a:buClr>
                <a:schemeClr val="dk1"/>
              </a:buClr>
              <a:buSzPts val="2200"/>
              <a:buFont typeface="Arial"/>
              <a:buNone/>
            </a:pPr>
            <a:r>
              <a:rPr lang="en-US" sz="2200">
                <a:solidFill>
                  <a:schemeClr val="dk1"/>
                </a:solidFill>
                <a:latin typeface="Arial"/>
                <a:ea typeface="Arial"/>
                <a:cs typeface="Arial"/>
                <a:sym typeface="Arial"/>
              </a:rPr>
              <a:t>During homeroom, students begin speculating loudly. Some are frightened, others angry that the school “isn’t doing anything,” and others are sharing related conspiracy theories. The class atmosphere becomes tense, with fear and confusion spreading quickly.</a:t>
            </a:r>
            <a:endParaRPr/>
          </a:p>
          <a:p>
            <a:pPr indent="0" lvl="0" marL="0" marR="0" rtl="0" algn="l">
              <a:lnSpc>
                <a:spcPct val="150000"/>
              </a:lnSpc>
              <a:spcBef>
                <a:spcPts val="0"/>
              </a:spcBef>
              <a:spcAft>
                <a:spcPts val="0"/>
              </a:spcAft>
              <a:buNone/>
            </a:pPr>
            <a:r>
              <a:rPr b="1" lang="en-US" sz="2200">
                <a:solidFill>
                  <a:schemeClr val="dk1"/>
                </a:solidFill>
                <a:latin typeface="Arial"/>
                <a:ea typeface="Arial"/>
                <a:cs typeface="Arial"/>
                <a:sym typeface="Arial"/>
              </a:rPr>
              <a:t>The teacher must respond in real time while managing emotions and misinformation.</a:t>
            </a:r>
            <a:endParaRPr sz="2200">
              <a:solidFill>
                <a:schemeClr val="dk1"/>
              </a:solidFill>
              <a:latin typeface="Arial"/>
              <a:ea typeface="Arial"/>
              <a:cs typeface="Arial"/>
              <a:sym typeface="Arial"/>
            </a:endParaRPr>
          </a:p>
        </p:txBody>
      </p:sp>
      <p:sp>
        <p:nvSpPr>
          <p:cNvPr id="327" name="Google Shape;327;p15"/>
          <p:cNvSpPr/>
          <p:nvPr/>
        </p:nvSpPr>
        <p:spPr>
          <a:xfrm>
            <a:off x="1109003" y="775182"/>
            <a:ext cx="2494062" cy="311745"/>
          </a:xfrm>
          <a:prstGeom prst="rect">
            <a:avLst/>
          </a:prstGeom>
          <a:noFill/>
          <a:ln>
            <a:noFill/>
          </a:ln>
        </p:spPr>
        <p:txBody>
          <a:bodyPr anchorCtr="0" anchor="t" bIns="0" lIns="0" spcFirstLastPara="1" rIns="0" wrap="square" tIns="0">
            <a:noAutofit/>
          </a:bodyPr>
          <a:lstStyle/>
          <a:p>
            <a:pPr indent="0" lvl="0" marL="0" marR="0" rtl="0" algn="l">
              <a:lnSpc>
                <a:spcPct val="60425"/>
              </a:lnSpc>
              <a:spcBef>
                <a:spcPts val="0"/>
              </a:spcBef>
              <a:spcAft>
                <a:spcPts val="0"/>
              </a:spcAft>
              <a:buNone/>
            </a:pPr>
            <a:r>
              <a:rPr b="1" lang="en-US" sz="4000">
                <a:solidFill>
                  <a:schemeClr val="lt1"/>
                </a:solidFill>
                <a:latin typeface="Bricolage Grotesque"/>
                <a:ea typeface="Bricolage Grotesque"/>
                <a:cs typeface="Bricolage Grotesque"/>
                <a:sym typeface="Bricolage Grotesque"/>
              </a:rPr>
              <a:t>Case Study 1</a:t>
            </a:r>
            <a:endParaRPr sz="4000">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16"/>
          <p:cNvSpPr/>
          <p:nvPr/>
        </p:nvSpPr>
        <p:spPr>
          <a:xfrm>
            <a:off x="0" y="0"/>
            <a:ext cx="12192000" cy="6858000"/>
          </a:xfrm>
          <a:prstGeom prst="rect">
            <a:avLst/>
          </a:prstGeom>
          <a:solidFill>
            <a:srgbClr val="C198E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33" name="Google Shape;333;p16"/>
          <p:cNvSpPr txBox="1"/>
          <p:nvPr/>
        </p:nvSpPr>
        <p:spPr>
          <a:xfrm>
            <a:off x="1102791" y="974332"/>
            <a:ext cx="10643732" cy="48936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Arial"/>
                <a:ea typeface="Arial"/>
                <a:cs typeface="Arial"/>
                <a:sym typeface="Arial"/>
              </a:rPr>
              <a:t>A week before student council elections, a photo begins circulating in group chats showing candidate Maya supposedly vandalizing school property. The photo is convincing but fabricated: her face has been digitally added to another person’s body. A rival candidate’s supporters spread it to harm her campaign.</a:t>
            </a:r>
            <a:endParaRPr/>
          </a:p>
          <a:p>
            <a:pPr indent="0" lvl="0" marL="0" marR="0" rtl="0" algn="l">
              <a:spcBef>
                <a:spcPts val="0"/>
              </a:spcBef>
              <a:spcAft>
                <a:spcPts val="0"/>
              </a:spcAft>
              <a:buNone/>
            </a:pPr>
            <a:r>
              <a:rPr lang="en-US" sz="2400">
                <a:solidFill>
                  <a:schemeClr val="dk1"/>
                </a:solidFill>
                <a:latin typeface="Arial"/>
                <a:ea typeface="Arial"/>
                <a:cs typeface="Arial"/>
                <a:sym typeface="Arial"/>
              </a:rPr>
              <a:t>Students are outraged. Many believe the image; others defend Maya. Arguments break out in hallways and online. Maya is distraught and doesn’t want to come to school. Some students say, “Images don’t lie,” while others mock the idea of “deepfakes,” calling them excuses.</a:t>
            </a:r>
            <a:endParaRPr/>
          </a:p>
          <a:p>
            <a:pPr indent="0" lvl="0" marL="0" marR="0" rtl="0" algn="l">
              <a:spcBef>
                <a:spcPts val="0"/>
              </a:spcBef>
              <a:spcAft>
                <a:spcPts val="0"/>
              </a:spcAft>
              <a:buNone/>
            </a:pPr>
            <a:r>
              <a:rPr lang="en-US" sz="2400">
                <a:solidFill>
                  <a:schemeClr val="dk1"/>
                </a:solidFill>
                <a:latin typeface="Arial"/>
                <a:ea typeface="Arial"/>
                <a:cs typeface="Arial"/>
                <a:sym typeface="Arial"/>
              </a:rPr>
              <a:t>A teacher overhears heated discussions during group work. The room feels polarized. Some students demand punishment for Maya; others accuse classmates of bullying.</a:t>
            </a:r>
            <a:endParaRPr/>
          </a:p>
          <a:p>
            <a:pPr indent="0" lvl="0" marL="0" marR="0" rtl="0" algn="l">
              <a:spcBef>
                <a:spcPts val="0"/>
              </a:spcBef>
              <a:spcAft>
                <a:spcPts val="0"/>
              </a:spcAft>
              <a:buNone/>
            </a:pPr>
            <a:r>
              <a:rPr b="1" lang="en-US" sz="2400">
                <a:solidFill>
                  <a:schemeClr val="dk1"/>
                </a:solidFill>
                <a:latin typeface="Arial"/>
                <a:ea typeface="Arial"/>
                <a:cs typeface="Arial"/>
                <a:sym typeface="Arial"/>
              </a:rPr>
              <a:t>The teacher must address the conflict, teach resilience skills, and help students navigate manipulated media.</a:t>
            </a:r>
            <a:endParaRPr sz="2400">
              <a:solidFill>
                <a:schemeClr val="dk1"/>
              </a:solidFill>
              <a:latin typeface="Arial"/>
              <a:ea typeface="Arial"/>
              <a:cs typeface="Arial"/>
              <a:sym typeface="Arial"/>
            </a:endParaRPr>
          </a:p>
        </p:txBody>
      </p:sp>
      <p:sp>
        <p:nvSpPr>
          <p:cNvPr id="334" name="Google Shape;334;p16"/>
          <p:cNvSpPr/>
          <p:nvPr/>
        </p:nvSpPr>
        <p:spPr>
          <a:xfrm>
            <a:off x="1102791" y="411230"/>
            <a:ext cx="2494062" cy="311745"/>
          </a:xfrm>
          <a:prstGeom prst="rect">
            <a:avLst/>
          </a:prstGeom>
          <a:noFill/>
          <a:ln>
            <a:noFill/>
          </a:ln>
        </p:spPr>
        <p:txBody>
          <a:bodyPr anchorCtr="0" anchor="t" bIns="0" lIns="0" spcFirstLastPara="1" rIns="0" wrap="square" tIns="0">
            <a:noAutofit/>
          </a:bodyPr>
          <a:lstStyle/>
          <a:p>
            <a:pPr indent="0" lvl="0" marL="0" marR="0" rtl="0" algn="l">
              <a:lnSpc>
                <a:spcPct val="60425"/>
              </a:lnSpc>
              <a:spcBef>
                <a:spcPts val="0"/>
              </a:spcBef>
              <a:spcAft>
                <a:spcPts val="0"/>
              </a:spcAft>
              <a:buNone/>
            </a:pPr>
            <a:r>
              <a:rPr b="1" lang="en-US" sz="4000">
                <a:solidFill>
                  <a:schemeClr val="lt1"/>
                </a:solidFill>
                <a:latin typeface="Bricolage Grotesque"/>
                <a:ea typeface="Bricolage Grotesque"/>
                <a:cs typeface="Bricolage Grotesque"/>
                <a:sym typeface="Bricolage Grotesque"/>
              </a:rPr>
              <a:t>Case Study 2</a:t>
            </a:r>
            <a:endParaRPr sz="4000">
              <a:solidFill>
                <a:schemeClr val="l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grpSp>
        <p:nvGrpSpPr>
          <p:cNvPr id="339" name="Google Shape;339;p17"/>
          <p:cNvGrpSpPr/>
          <p:nvPr/>
        </p:nvGrpSpPr>
        <p:grpSpPr>
          <a:xfrm>
            <a:off x="0" y="0"/>
            <a:ext cx="12271248" cy="6858000"/>
            <a:chOff x="0" y="0"/>
            <a:chExt cx="12271248" cy="6858000"/>
          </a:xfrm>
        </p:grpSpPr>
        <p:sp>
          <p:nvSpPr>
            <p:cNvPr id="340" name="Google Shape;340;p17"/>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41" name="Google Shape;341;p17"/>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9" l="0" r="0" t="-4345"/>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grpSp>
      <p:sp>
        <p:nvSpPr>
          <p:cNvPr id="342" name="Google Shape;342;p17"/>
          <p:cNvSpPr txBox="1"/>
          <p:nvPr/>
        </p:nvSpPr>
        <p:spPr>
          <a:xfrm>
            <a:off x="2091950" y="2475800"/>
            <a:ext cx="10019400" cy="2247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2800"/>
              <a:buFont typeface="Arial"/>
              <a:buNone/>
            </a:pPr>
            <a:r>
              <a:rPr lang="en-US" sz="2800">
                <a:solidFill>
                  <a:schemeClr val="dk1"/>
                </a:solidFill>
                <a:latin typeface="Arial"/>
                <a:ea typeface="Arial"/>
                <a:cs typeface="Arial"/>
                <a:sym typeface="Arial"/>
              </a:rPr>
              <a:t>Resilience is our strongest tool against disinformation.</a:t>
            </a:r>
            <a:endParaRPr/>
          </a:p>
          <a:p>
            <a:pPr indent="0" lvl="0" marL="0" marR="0" rtl="0" algn="l">
              <a:spcBef>
                <a:spcPts val="0"/>
              </a:spcBef>
              <a:spcAft>
                <a:spcPts val="0"/>
              </a:spcAft>
              <a:buClr>
                <a:schemeClr val="dk1"/>
              </a:buClr>
              <a:buSzPts val="2800"/>
              <a:buFont typeface="Arial"/>
              <a:buNone/>
            </a:pPr>
            <a:br>
              <a:rPr lang="en-US" sz="2800">
                <a:solidFill>
                  <a:schemeClr val="dk1"/>
                </a:solidFill>
                <a:latin typeface="Arial"/>
                <a:ea typeface="Arial"/>
                <a:cs typeface="Arial"/>
                <a:sym typeface="Arial"/>
              </a:rPr>
            </a:br>
            <a:r>
              <a:rPr lang="en-US" sz="2800">
                <a:solidFill>
                  <a:schemeClr val="dk1"/>
                </a:solidFill>
                <a:latin typeface="Arial"/>
                <a:ea typeface="Arial"/>
                <a:cs typeface="Arial"/>
                <a:sym typeface="Arial"/>
              </a:rPr>
              <a:t>When teachers model it, students learn it.</a:t>
            </a:r>
            <a:endParaRPr/>
          </a:p>
          <a:p>
            <a:pPr indent="0" lvl="0" marL="0" marR="0" rtl="0" algn="l">
              <a:spcBef>
                <a:spcPts val="0"/>
              </a:spcBef>
              <a:spcAft>
                <a:spcPts val="0"/>
              </a:spcAft>
              <a:buClr>
                <a:schemeClr val="dk1"/>
              </a:buClr>
              <a:buSzPts val="2800"/>
              <a:buFont typeface="Arial"/>
              <a:buNone/>
            </a:pPr>
            <a:br>
              <a:rPr lang="en-US" sz="2800">
                <a:solidFill>
                  <a:schemeClr val="dk1"/>
                </a:solidFill>
                <a:latin typeface="Arial"/>
                <a:ea typeface="Arial"/>
                <a:cs typeface="Arial"/>
                <a:sym typeface="Arial"/>
              </a:rPr>
            </a:br>
            <a:r>
              <a:rPr lang="en-US" sz="2800">
                <a:solidFill>
                  <a:schemeClr val="dk1"/>
                </a:solidFill>
                <a:latin typeface="Arial"/>
                <a:ea typeface="Arial"/>
                <a:cs typeface="Arial"/>
                <a:sym typeface="Arial"/>
              </a:rPr>
              <a:t>When students learn it, communities grow stronger.</a:t>
            </a:r>
            <a:endParaRPr/>
          </a:p>
        </p:txBody>
      </p:sp>
      <p:sp>
        <p:nvSpPr>
          <p:cNvPr id="343" name="Google Shape;343;p17"/>
          <p:cNvSpPr/>
          <p:nvPr/>
        </p:nvSpPr>
        <p:spPr>
          <a:xfrm>
            <a:off x="2067950" y="875800"/>
            <a:ext cx="8413200" cy="5475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3600">
                <a:solidFill>
                  <a:srgbClr val="0C4DA2"/>
                </a:solidFill>
                <a:latin typeface="Bricolage Grotesque"/>
                <a:ea typeface="Bricolage Grotesque"/>
                <a:cs typeface="Bricolage Grotesque"/>
                <a:sym typeface="Bricolage Grotesque"/>
              </a:rPr>
              <a:t>Conclusion:</a:t>
            </a:r>
            <a:endParaRPr/>
          </a:p>
          <a:p>
            <a:pPr indent="0" lvl="0" marL="0" marR="0" rtl="0" algn="l">
              <a:spcBef>
                <a:spcPts val="0"/>
              </a:spcBef>
              <a:spcAft>
                <a:spcPts val="0"/>
              </a:spcAft>
              <a:buNone/>
            </a:pPr>
            <a:r>
              <a:rPr b="1" lang="en-US" sz="3600">
                <a:solidFill>
                  <a:srgbClr val="0C4DA2"/>
                </a:solidFill>
                <a:latin typeface="Bricolage Grotesque"/>
                <a:ea typeface="Bricolage Grotesque"/>
                <a:cs typeface="Bricolage Grotesque"/>
                <a:sym typeface="Bricolage Grotesque"/>
              </a:rPr>
              <a:t>Building Resilient Learners in a Noisy World </a:t>
            </a:r>
            <a:endParaRPr sz="3600">
              <a:solidFill>
                <a:schemeClr val="dk1"/>
              </a:solidFill>
              <a:latin typeface="Arial"/>
              <a:ea typeface="Arial"/>
              <a:cs typeface="Arial"/>
              <a:sym typeface="Arial"/>
            </a:endParaRPr>
          </a:p>
        </p:txBody>
      </p:sp>
      <p:pic>
        <p:nvPicPr>
          <p:cNvPr id="344" name="Google Shape;344;p17"/>
          <p:cNvPicPr preferRelativeResize="0"/>
          <p:nvPr/>
        </p:nvPicPr>
        <p:blipFill rotWithShape="1">
          <a:blip r:embed="rId5">
            <a:alphaModFix/>
          </a:blip>
          <a:srcRect b="0" l="0" r="0" t="0"/>
          <a:stretch/>
        </p:blipFill>
        <p:spPr>
          <a:xfrm>
            <a:off x="10167344" y="5143355"/>
            <a:ext cx="2024657" cy="171464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descr="preencoded.png" id="132" name="Google Shape;132;p2"/>
          <p:cNvPicPr preferRelativeResize="0"/>
          <p:nvPr/>
        </p:nvPicPr>
        <p:blipFill rotWithShape="1">
          <a:blip r:embed="rId3">
            <a:alphaModFix/>
          </a:blip>
          <a:srcRect b="0" l="0" r="0" t="0"/>
          <a:stretch/>
        </p:blipFill>
        <p:spPr>
          <a:xfrm>
            <a:off x="-209550" y="-75950"/>
            <a:ext cx="4137891" cy="6858000"/>
          </a:xfrm>
          <a:prstGeom prst="rect">
            <a:avLst/>
          </a:prstGeom>
          <a:noFill/>
          <a:ln>
            <a:noFill/>
          </a:ln>
        </p:spPr>
      </p:pic>
      <p:sp>
        <p:nvSpPr>
          <p:cNvPr id="133" name="Google Shape;133;p2"/>
          <p:cNvSpPr/>
          <p:nvPr/>
        </p:nvSpPr>
        <p:spPr>
          <a:xfrm>
            <a:off x="5169035" y="659733"/>
            <a:ext cx="6297017" cy="1181299"/>
          </a:xfrm>
          <a:prstGeom prst="rect">
            <a:avLst/>
          </a:prstGeom>
          <a:noFill/>
          <a:ln>
            <a:noFill/>
          </a:ln>
        </p:spPr>
        <p:txBody>
          <a:bodyPr anchorCtr="0" anchor="t" bIns="0" lIns="0" spcFirstLastPara="1" rIns="0" wrap="square" tIns="0">
            <a:noAutofit/>
          </a:bodyPr>
          <a:lstStyle/>
          <a:p>
            <a:pPr indent="0" lvl="0" marL="0" marR="0" rtl="0" algn="l">
              <a:lnSpc>
                <a:spcPct val="124723"/>
              </a:lnSpc>
              <a:spcBef>
                <a:spcPts val="0"/>
              </a:spcBef>
              <a:spcAft>
                <a:spcPts val="0"/>
              </a:spcAft>
              <a:buNone/>
            </a:pPr>
            <a:r>
              <a:rPr b="1" i="0" lang="en-US" sz="3709" u="none" cap="none" strike="noStrike">
                <a:solidFill>
                  <a:srgbClr val="0C4DA2"/>
                </a:solidFill>
                <a:latin typeface="Bricolage Grotesque"/>
                <a:ea typeface="Bricolage Grotesque"/>
                <a:cs typeface="Bricolage Grotesque"/>
                <a:sym typeface="Bricolage Grotesque"/>
              </a:rPr>
              <a:t>Module structure</a:t>
            </a:r>
            <a:endParaRPr b="0" i="0" sz="3709" u="none" cap="none" strike="noStrike">
              <a:solidFill>
                <a:schemeClr val="dk1"/>
              </a:solidFill>
              <a:latin typeface="Arial"/>
              <a:ea typeface="Arial"/>
              <a:cs typeface="Arial"/>
              <a:sym typeface="Arial"/>
            </a:endParaRPr>
          </a:p>
        </p:txBody>
      </p:sp>
      <p:sp>
        <p:nvSpPr>
          <p:cNvPr id="134" name="Google Shape;134;p2"/>
          <p:cNvSpPr/>
          <p:nvPr/>
        </p:nvSpPr>
        <p:spPr>
          <a:xfrm>
            <a:off x="4390356" y="1538539"/>
            <a:ext cx="7435273" cy="1814513"/>
          </a:xfrm>
          <a:prstGeom prst="rect">
            <a:avLst/>
          </a:prstGeom>
          <a:noFill/>
          <a:ln>
            <a:noFill/>
          </a:ln>
        </p:spPr>
        <p:txBody>
          <a:bodyPr anchorCtr="0" anchor="t" bIns="0" lIns="0" spcFirstLastPara="1" rIns="0" wrap="square" tIns="0">
            <a:noAutofit/>
          </a:bodyPr>
          <a:lstStyle/>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Introduction </a:t>
            </a:r>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Activity 1: </a:t>
            </a:r>
            <a:r>
              <a:rPr b="0" i="1" lang="en-US" sz="2400" u="none" cap="none" strike="noStrike">
                <a:solidFill>
                  <a:schemeClr val="dk1"/>
                </a:solidFill>
                <a:latin typeface="Arial"/>
                <a:ea typeface="Arial"/>
                <a:cs typeface="Arial"/>
                <a:sym typeface="Arial"/>
              </a:rPr>
              <a:t>How do you conceptualize resilience?</a:t>
            </a:r>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Definitions</a:t>
            </a:r>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Key protective factors for resilience</a:t>
            </a:r>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Why resilience matters</a:t>
            </a:r>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Activity 2: Digital Persona Analysis</a:t>
            </a:r>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Activity 3: Case Study Analysis </a:t>
            </a:r>
            <a:endParaRPr/>
          </a:p>
          <a:p>
            <a:pPr indent="-228611" lvl="0" marL="228611" marR="0" rtl="0" algn="l">
              <a:lnSpc>
                <a:spcPct val="150000"/>
              </a:lnSpc>
              <a:spcBef>
                <a:spcPts val="0"/>
              </a:spcBef>
              <a:spcAft>
                <a:spcPts val="0"/>
              </a:spcAft>
              <a:buClr>
                <a:schemeClr val="dk1"/>
              </a:buClr>
              <a:buSzPts val="2400"/>
              <a:buFont typeface="Arial"/>
              <a:buChar char="•"/>
            </a:pPr>
            <a:r>
              <a:rPr b="0" i="0" lang="en-US" sz="2400" u="none" cap="none" strike="noStrike">
                <a:solidFill>
                  <a:schemeClr val="dk1"/>
                </a:solidFill>
                <a:latin typeface="Arial"/>
                <a:ea typeface="Arial"/>
                <a:cs typeface="Arial"/>
                <a:sym typeface="Arial"/>
              </a:rPr>
              <a:t>Conclusion</a:t>
            </a:r>
            <a:endParaRPr/>
          </a:p>
          <a:p>
            <a:pPr indent="-76211" lvl="0" marL="228611" marR="0" rtl="0" algn="l">
              <a:lnSpc>
                <a:spcPct val="150000"/>
              </a:lnSpc>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a:p>
            <a:pPr indent="-76211" lvl="0" marL="228611" marR="0" rtl="0" algn="l">
              <a:lnSpc>
                <a:spcPct val="150000"/>
              </a:lnSpc>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pic>
        <p:nvPicPr>
          <p:cNvPr id="135" name="Google Shape;135;p2"/>
          <p:cNvPicPr preferRelativeResize="0"/>
          <p:nvPr/>
        </p:nvPicPr>
        <p:blipFill rotWithShape="1">
          <a:blip r:embed="rId4">
            <a:alphaModFix/>
          </a:blip>
          <a:srcRect b="0" l="0" r="0" t="0"/>
          <a:stretch/>
        </p:blipFill>
        <p:spPr>
          <a:xfrm>
            <a:off x="10740101" y="5507935"/>
            <a:ext cx="1451899" cy="127411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3"/>
          <p:cNvSpPr/>
          <p:nvPr/>
        </p:nvSpPr>
        <p:spPr>
          <a:xfrm>
            <a:off x="79248" y="0"/>
            <a:ext cx="12192000"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pic>
        <p:nvPicPr>
          <p:cNvPr id="141" name="Google Shape;141;p3"/>
          <p:cNvPicPr preferRelativeResize="0"/>
          <p:nvPr/>
        </p:nvPicPr>
        <p:blipFill rotWithShape="1">
          <a:blip r:embed="rId4">
            <a:alphaModFix/>
          </a:blip>
          <a:srcRect b="0" l="0" r="0" t="0"/>
          <a:stretch/>
        </p:blipFill>
        <p:spPr>
          <a:xfrm>
            <a:off x="10751181" y="5538589"/>
            <a:ext cx="1419823" cy="1191718"/>
          </a:xfrm>
          <a:prstGeom prst="rect">
            <a:avLst/>
          </a:prstGeom>
          <a:noFill/>
          <a:ln>
            <a:noFill/>
          </a:ln>
        </p:spPr>
      </p:pic>
      <p:sp>
        <p:nvSpPr>
          <p:cNvPr id="142" name="Google Shape;142;p3"/>
          <p:cNvSpPr txBox="1"/>
          <p:nvPr/>
        </p:nvSpPr>
        <p:spPr>
          <a:xfrm>
            <a:off x="1390074" y="1224161"/>
            <a:ext cx="9411855" cy="762000"/>
          </a:xfrm>
          <a:prstGeom prst="rect">
            <a:avLst/>
          </a:prstGeom>
          <a:noFill/>
          <a:ln>
            <a:noFill/>
          </a:ln>
        </p:spPr>
        <p:txBody>
          <a:bodyPr anchorCtr="0" anchor="ctr" bIns="45700" lIns="91425" spcFirstLastPara="1" rIns="91425" wrap="square" tIns="45700">
            <a:normAutofit fontScale="67500" lnSpcReduction="20000"/>
          </a:bodyPr>
          <a:lstStyle/>
          <a:p>
            <a:pPr indent="0" lvl="0" marL="0" marR="0" rtl="0" algn="l">
              <a:lnSpc>
                <a:spcPct val="90000"/>
              </a:lnSpc>
              <a:spcBef>
                <a:spcPts val="0"/>
              </a:spcBef>
              <a:spcAft>
                <a:spcPts val="0"/>
              </a:spcAft>
              <a:buClr>
                <a:srgbClr val="0C4DA2"/>
              </a:buClr>
              <a:buSzPct val="100000"/>
              <a:buFont typeface="Bricolage Grotesque"/>
              <a:buNone/>
            </a:pPr>
            <a:r>
              <a:rPr b="1" i="0" lang="en-US" sz="4134" u="none" cap="none" strike="noStrike">
                <a:solidFill>
                  <a:srgbClr val="0C4DA2"/>
                </a:solidFill>
                <a:latin typeface="Bricolage Grotesque"/>
                <a:ea typeface="Bricolage Grotesque"/>
                <a:cs typeface="Bricolage Grotesque"/>
                <a:sym typeface="Bricolage Grotesque"/>
              </a:rPr>
              <a:t>Which of the following best describes resilience?</a:t>
            </a:r>
            <a:br>
              <a:rPr b="0" i="0" lang="en-US" sz="4400" u="none" cap="none" strike="noStrike">
                <a:solidFill>
                  <a:schemeClr val="dk1"/>
                </a:solidFill>
                <a:latin typeface="Play"/>
                <a:ea typeface="Play"/>
                <a:cs typeface="Play"/>
                <a:sym typeface="Play"/>
              </a:rPr>
            </a:br>
            <a:endParaRPr b="0" i="0" sz="4400" u="none" cap="none" strike="noStrike">
              <a:solidFill>
                <a:schemeClr val="dk1"/>
              </a:solidFill>
              <a:latin typeface="Play"/>
              <a:ea typeface="Play"/>
              <a:cs typeface="Play"/>
              <a:sym typeface="Play"/>
            </a:endParaRPr>
          </a:p>
        </p:txBody>
      </p:sp>
      <p:sp>
        <p:nvSpPr>
          <p:cNvPr id="143" name="Google Shape;143;p3"/>
          <p:cNvSpPr txBox="1"/>
          <p:nvPr/>
        </p:nvSpPr>
        <p:spPr>
          <a:xfrm>
            <a:off x="1865747" y="2616532"/>
            <a:ext cx="9301019" cy="1724561"/>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rgbClr val="8CD872"/>
              </a:buClr>
              <a:buSzPts val="3520"/>
              <a:buFont typeface="Arial"/>
              <a:buChar char="•"/>
            </a:pPr>
            <a:r>
              <a:rPr b="0" i="0" lang="en-US" sz="2933" u="none" cap="none" strike="noStrike">
                <a:solidFill>
                  <a:schemeClr val="dk1"/>
                </a:solidFill>
                <a:latin typeface="Arial"/>
                <a:ea typeface="Arial"/>
                <a:cs typeface="Arial"/>
                <a:sym typeface="Arial"/>
              </a:rPr>
              <a:t>Bouncing back from failure</a:t>
            </a:r>
            <a:endParaRPr/>
          </a:p>
          <a:p>
            <a:pPr indent="-228600" lvl="0" marL="228600" marR="0" rtl="0" algn="l">
              <a:lnSpc>
                <a:spcPct val="90000"/>
              </a:lnSpc>
              <a:spcBef>
                <a:spcPts val="1000"/>
              </a:spcBef>
              <a:spcAft>
                <a:spcPts val="0"/>
              </a:spcAft>
              <a:buClr>
                <a:srgbClr val="8CD872"/>
              </a:buClr>
              <a:buSzPts val="3520"/>
              <a:buFont typeface="Arial"/>
              <a:buChar char="•"/>
            </a:pPr>
            <a:r>
              <a:rPr b="0" i="0" lang="en-US" sz="2933" u="none" cap="none" strike="noStrike">
                <a:solidFill>
                  <a:schemeClr val="dk1"/>
                </a:solidFill>
                <a:latin typeface="Arial"/>
                <a:ea typeface="Arial"/>
                <a:cs typeface="Arial"/>
                <a:sym typeface="Arial"/>
              </a:rPr>
              <a:t>Avoiding challenges</a:t>
            </a:r>
            <a:endParaRPr/>
          </a:p>
          <a:p>
            <a:pPr indent="-228600" lvl="0" marL="228600" marR="0" rtl="0" algn="l">
              <a:lnSpc>
                <a:spcPct val="90000"/>
              </a:lnSpc>
              <a:spcBef>
                <a:spcPts val="1000"/>
              </a:spcBef>
              <a:spcAft>
                <a:spcPts val="0"/>
              </a:spcAft>
              <a:buClr>
                <a:srgbClr val="8CD872"/>
              </a:buClr>
              <a:buSzPts val="3520"/>
              <a:buFont typeface="Arial"/>
              <a:buChar char="•"/>
            </a:pPr>
            <a:r>
              <a:rPr b="0" i="0" lang="en-US" sz="2933" u="none" cap="none" strike="noStrike">
                <a:solidFill>
                  <a:schemeClr val="dk1"/>
                </a:solidFill>
                <a:latin typeface="Arial"/>
                <a:ea typeface="Arial"/>
                <a:cs typeface="Arial"/>
                <a:sym typeface="Arial"/>
              </a:rPr>
              <a:t>Adapting positively despite adversity</a:t>
            </a:r>
            <a:endParaRPr b="0" i="0" sz="2933" u="none" cap="none" strike="noStrike">
              <a:solidFill>
                <a:schemeClr val="dk1"/>
              </a:solidFill>
              <a:latin typeface="Arial"/>
              <a:ea typeface="Arial"/>
              <a:cs typeface="Arial"/>
              <a:sym typeface="Arial"/>
            </a:endParaRPr>
          </a:p>
        </p:txBody>
      </p:sp>
      <p:sp>
        <p:nvSpPr>
          <p:cNvPr id="144" name="Google Shape;144;p3"/>
          <p:cNvSpPr/>
          <p:nvPr/>
        </p:nvSpPr>
        <p:spPr>
          <a:xfrm>
            <a:off x="28136" y="-2303606"/>
            <a:ext cx="12192000" cy="9163495"/>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5">
              <a:alphaModFix amt="30000"/>
            </a:blip>
            <a:stretch>
              <a:fillRect b="0" l="0" r="0" t="0"/>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5" name="Google Shape;145;p3"/>
          <p:cNvSpPr txBox="1"/>
          <p:nvPr/>
        </p:nvSpPr>
        <p:spPr>
          <a:xfrm>
            <a:off x="4216400" y="4508307"/>
            <a:ext cx="3759200" cy="6669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3734" u="none" cap="none" strike="noStrike">
                <a:solidFill>
                  <a:srgbClr val="0B769F"/>
                </a:solidFill>
                <a:latin typeface="Bricolage Grotesque"/>
                <a:ea typeface="Bricolage Grotesque"/>
                <a:cs typeface="Bricolage Grotesque"/>
                <a:sym typeface="Bricolage Grotesque"/>
              </a:rPr>
              <a:t>Why?</a:t>
            </a:r>
            <a:endParaRPr b="0" i="0" sz="1200" u="none" cap="none" strike="noStrike">
              <a:solidFill>
                <a:srgbClr val="0B769F"/>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grpSp>
        <p:nvGrpSpPr>
          <p:cNvPr id="151" name="Google Shape;151;p4"/>
          <p:cNvGrpSpPr/>
          <p:nvPr/>
        </p:nvGrpSpPr>
        <p:grpSpPr>
          <a:xfrm>
            <a:off x="0" y="15269"/>
            <a:ext cx="12271248" cy="6858000"/>
            <a:chOff x="0" y="0"/>
            <a:chExt cx="12271248" cy="6858000"/>
          </a:xfrm>
        </p:grpSpPr>
        <p:sp>
          <p:nvSpPr>
            <p:cNvPr id="152" name="Google Shape;152;p4"/>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53" name="Google Shape;153;p4"/>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9" l="0" r="0" t="-4345"/>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grpSp>
      <p:sp>
        <p:nvSpPr>
          <p:cNvPr id="154" name="Google Shape;154;p4"/>
          <p:cNvSpPr/>
          <p:nvPr/>
        </p:nvSpPr>
        <p:spPr>
          <a:xfrm>
            <a:off x="1272464" y="1123678"/>
            <a:ext cx="9334577" cy="1200329"/>
          </a:xfrm>
          <a:prstGeom prst="rect">
            <a:avLst/>
          </a:prstGeom>
          <a:solidFill>
            <a:srgbClr val="92CCDC"/>
          </a:solid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rgbClr val="000000"/>
                </a:solidFill>
                <a:latin typeface="Arial"/>
                <a:ea typeface="Arial"/>
                <a:cs typeface="Arial"/>
                <a:sym typeface="Arial"/>
              </a:rPr>
              <a:t>Imagine you are scrolling through social media and encounter a post by one of your students that seems urgent and emotionally charged. </a:t>
            </a:r>
            <a:endParaRPr b="0" i="0" sz="180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rgbClr val="000000"/>
                </a:solidFill>
                <a:latin typeface="Arial"/>
                <a:ea typeface="Arial"/>
                <a:cs typeface="Arial"/>
                <a:sym typeface="Arial"/>
              </a:rPr>
              <a:t>It contradicts something you taught your students last week. </a:t>
            </a:r>
            <a:endParaRPr b="0" i="0" sz="1800" u="none" cap="none" strike="noStrike">
              <a:solidFill>
                <a:srgbClr val="000000"/>
              </a:solidFill>
              <a:latin typeface="Arial"/>
              <a:ea typeface="Arial"/>
              <a:cs typeface="Arial"/>
              <a:sym typeface="Arial"/>
            </a:endParaRPr>
          </a:p>
          <a:p>
            <a:pPr indent="0" lvl="0" marL="0" marR="0" rtl="0" algn="l">
              <a:spcBef>
                <a:spcPts val="0"/>
              </a:spcBef>
              <a:spcAft>
                <a:spcPts val="0"/>
              </a:spcAft>
              <a:buNone/>
            </a:pPr>
            <a:r>
              <a:rPr b="0" i="0" lang="en-US" sz="1800" u="none" cap="none" strike="noStrike">
                <a:solidFill>
                  <a:srgbClr val="000000"/>
                </a:solidFill>
                <a:latin typeface="Arial"/>
                <a:ea typeface="Arial"/>
                <a:cs typeface="Arial"/>
                <a:sym typeface="Arial"/>
              </a:rPr>
              <a:t>You feel a mix of doubt, pressure, and responsibility. What do you do in that moment?</a:t>
            </a:r>
            <a:endParaRPr b="1" i="0" sz="1400" u="none" cap="none" strike="noStrike">
              <a:solidFill>
                <a:srgbClr val="000000"/>
              </a:solidFill>
              <a:latin typeface="Arial"/>
              <a:ea typeface="Arial"/>
              <a:cs typeface="Arial"/>
              <a:sym typeface="Arial"/>
            </a:endParaRPr>
          </a:p>
        </p:txBody>
      </p:sp>
      <p:sp>
        <p:nvSpPr>
          <p:cNvPr id="155" name="Google Shape;155;p4"/>
          <p:cNvSpPr txBox="1"/>
          <p:nvPr/>
        </p:nvSpPr>
        <p:spPr>
          <a:xfrm>
            <a:off x="497591" y="97613"/>
            <a:ext cx="13554014" cy="1242052"/>
          </a:xfrm>
          <a:prstGeom prst="rect">
            <a:avLst/>
          </a:prstGeom>
          <a:noFill/>
          <a:ln>
            <a:noFill/>
          </a:ln>
        </p:spPr>
        <p:txBody>
          <a:bodyPr anchorCtr="0" anchor="ctr" bIns="45700" lIns="91425" spcFirstLastPara="1" rIns="91425" wrap="square" tIns="45700">
            <a:normAutofit fontScale="97500"/>
          </a:bodyPr>
          <a:lstStyle/>
          <a:p>
            <a:pPr indent="0" lvl="0" marL="0" marR="0" rtl="0" algn="l">
              <a:lnSpc>
                <a:spcPct val="100000"/>
              </a:lnSpc>
              <a:spcBef>
                <a:spcPts val="0"/>
              </a:spcBef>
              <a:spcAft>
                <a:spcPts val="0"/>
              </a:spcAft>
              <a:buClr>
                <a:srgbClr val="000000"/>
              </a:buClr>
              <a:buSzPct val="112820"/>
              <a:buFont typeface="Calibri"/>
              <a:buNone/>
            </a:pPr>
            <a:r>
              <a:rPr b="1" i="0" lang="en-US" sz="4000" u="none" cap="none" strike="noStrike">
                <a:solidFill>
                  <a:srgbClr val="0C4DA2"/>
                </a:solidFill>
                <a:latin typeface="Bricolage Grotesque"/>
                <a:ea typeface="Bricolage Grotesque"/>
                <a:cs typeface="Bricolage Grotesque"/>
                <a:sym typeface="Bricolage Grotesque"/>
              </a:rPr>
              <a:t>Activity 1: What does resilience “looks” like?</a:t>
            </a:r>
            <a:br>
              <a:rPr b="0" i="0" lang="en-US" sz="2400" u="none" cap="none" strike="noStrike">
                <a:solidFill>
                  <a:srgbClr val="000000"/>
                </a:solidFill>
                <a:latin typeface="Calibri"/>
                <a:ea typeface="Calibri"/>
                <a:cs typeface="Calibri"/>
                <a:sym typeface="Calibri"/>
              </a:rPr>
            </a:br>
            <a:endParaRPr b="0" i="0" sz="2400" u="none" cap="none" strike="noStrike">
              <a:solidFill>
                <a:srgbClr val="000000"/>
              </a:solidFill>
              <a:latin typeface="Calibri"/>
              <a:ea typeface="Calibri"/>
              <a:cs typeface="Calibri"/>
              <a:sym typeface="Calibri"/>
            </a:endParaRPr>
          </a:p>
        </p:txBody>
      </p:sp>
      <p:sp>
        <p:nvSpPr>
          <p:cNvPr id="156" name="Google Shape;156;p4"/>
          <p:cNvSpPr txBox="1"/>
          <p:nvPr/>
        </p:nvSpPr>
        <p:spPr>
          <a:xfrm>
            <a:off x="1272464" y="2983339"/>
            <a:ext cx="9334577" cy="1200329"/>
          </a:xfrm>
          <a:prstGeom prst="rect">
            <a:avLst/>
          </a:prstGeom>
          <a:solidFill>
            <a:srgbClr val="F9DC2B"/>
          </a:solid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Take 3 minutes and write on your sticky note or on a padlet:</a:t>
            </a:r>
            <a:endParaRPr/>
          </a:p>
          <a:p>
            <a:pPr indent="0" lvl="0" marL="0" marR="0" rtl="0" algn="l">
              <a:spcBef>
                <a:spcPts val="0"/>
              </a:spcBef>
              <a:spcAft>
                <a:spcPts val="0"/>
              </a:spcAft>
              <a:buClr>
                <a:srgbClr val="000000"/>
              </a:buClr>
              <a:buSzPts val="1800"/>
              <a:buFont typeface="Arial"/>
              <a:buNone/>
            </a:pPr>
            <a:r>
              <a:t/>
            </a:r>
            <a:endParaRPr b="0" i="1" sz="1800" u="none" cap="none" strike="noStrike">
              <a:solidFill>
                <a:srgbClr val="000000"/>
              </a:solidFill>
              <a:latin typeface="Arial"/>
              <a:ea typeface="Arial"/>
              <a:cs typeface="Arial"/>
              <a:sym typeface="Arial"/>
            </a:endParaRPr>
          </a:p>
          <a:p>
            <a:pPr indent="0" lvl="0" marL="0" marR="0" rtl="0" algn="l">
              <a:spcBef>
                <a:spcPts val="0"/>
              </a:spcBef>
              <a:spcAft>
                <a:spcPts val="0"/>
              </a:spcAft>
              <a:buClr>
                <a:srgbClr val="000000"/>
              </a:buClr>
              <a:buSzPts val="1800"/>
              <a:buFont typeface="Arial"/>
              <a:buNone/>
            </a:pPr>
            <a:r>
              <a:rPr b="0" i="1" lang="en-US" sz="1800" u="none" cap="none" strike="noStrike">
                <a:solidFill>
                  <a:srgbClr val="000000"/>
                </a:solidFill>
                <a:latin typeface="Arial"/>
                <a:ea typeface="Arial"/>
                <a:cs typeface="Arial"/>
                <a:sym typeface="Arial"/>
              </a:rPr>
              <a:t>What inner qualities or skills help you pause, evaluate, and respond constructively?</a:t>
            </a:r>
            <a:endParaRPr b="0" i="0" sz="1800" u="none" cap="none" strike="noStrike">
              <a:solidFill>
                <a:srgbClr val="000000"/>
              </a:solidFill>
              <a:latin typeface="Arial"/>
              <a:ea typeface="Arial"/>
              <a:cs typeface="Arial"/>
              <a:sym typeface="Arial"/>
            </a:endParaRPr>
          </a:p>
          <a:p>
            <a:pPr indent="0" lvl="0" marL="0" marR="0" rtl="0" algn="l">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157" name="Google Shape;157;p4"/>
          <p:cNvPicPr preferRelativeResize="0"/>
          <p:nvPr/>
        </p:nvPicPr>
        <p:blipFill rotWithShape="1">
          <a:blip r:embed="rId5">
            <a:alphaModFix/>
          </a:blip>
          <a:srcRect b="0" l="0" r="0" t="0"/>
          <a:stretch/>
        </p:blipFill>
        <p:spPr>
          <a:xfrm>
            <a:off x="10836599" y="5687096"/>
            <a:ext cx="1395025" cy="1170904"/>
          </a:xfrm>
          <a:prstGeom prst="rect">
            <a:avLst/>
          </a:prstGeom>
          <a:noFill/>
          <a:ln>
            <a:noFill/>
          </a:ln>
        </p:spPr>
      </p:pic>
      <p:sp>
        <p:nvSpPr>
          <p:cNvPr id="158" name="Google Shape;158;p4"/>
          <p:cNvSpPr txBox="1"/>
          <p:nvPr/>
        </p:nvSpPr>
        <p:spPr>
          <a:xfrm>
            <a:off x="1300925" y="4595841"/>
            <a:ext cx="9306116" cy="1754326"/>
          </a:xfrm>
          <a:prstGeom prst="rect">
            <a:avLst/>
          </a:prstGeom>
          <a:solidFill>
            <a:srgbClr val="AB98C2"/>
          </a:solid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Let’s share and discuss:</a:t>
            </a:r>
            <a:endParaRPr/>
          </a:p>
          <a:p>
            <a:pPr indent="0" lvl="0" marL="0" marR="0" rtl="0" algn="l">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285750" lvl="0" marL="285750" marR="0" rtl="0" algn="l">
              <a:spcBef>
                <a:spcPts val="0"/>
              </a:spcBef>
              <a:spcAft>
                <a:spcPts val="0"/>
              </a:spcAft>
              <a:buClr>
                <a:srgbClr val="000000"/>
              </a:buClr>
              <a:buSzPts val="1800"/>
              <a:buFont typeface="Arial"/>
              <a:buChar char="•"/>
            </a:pPr>
            <a:r>
              <a:rPr b="0" i="1" lang="en-US" sz="1800" u="none" cap="none" strike="noStrike">
                <a:solidFill>
                  <a:srgbClr val="000000"/>
                </a:solidFill>
                <a:latin typeface="Arial"/>
                <a:ea typeface="Arial"/>
                <a:cs typeface="Arial"/>
                <a:sym typeface="Arial"/>
              </a:rPr>
              <a:t>What patterns do you notice?</a:t>
            </a:r>
            <a:endParaRPr/>
          </a:p>
          <a:p>
            <a:pPr indent="-285750" lvl="0" marL="285750" marR="0" rtl="0" algn="l">
              <a:spcBef>
                <a:spcPts val="0"/>
              </a:spcBef>
              <a:spcAft>
                <a:spcPts val="0"/>
              </a:spcAft>
              <a:buClr>
                <a:srgbClr val="000000"/>
              </a:buClr>
              <a:buSzPts val="1800"/>
              <a:buFont typeface="Arial"/>
              <a:buChar char="•"/>
            </a:pPr>
            <a:r>
              <a:rPr b="0" i="1" lang="en-US" sz="1800" u="none" cap="none" strike="noStrike">
                <a:solidFill>
                  <a:srgbClr val="000000"/>
                </a:solidFill>
                <a:latin typeface="Arial"/>
                <a:ea typeface="Arial"/>
                <a:cs typeface="Arial"/>
                <a:sym typeface="Arial"/>
              </a:rPr>
              <a:t>Which skills do students also need?</a:t>
            </a:r>
            <a:endParaRPr/>
          </a:p>
          <a:p>
            <a:pPr indent="-285750" lvl="0" marL="285750" marR="0" rtl="0" algn="l">
              <a:spcBef>
                <a:spcPts val="0"/>
              </a:spcBef>
              <a:spcAft>
                <a:spcPts val="0"/>
              </a:spcAft>
              <a:buClr>
                <a:srgbClr val="000000"/>
              </a:buClr>
              <a:buSzPts val="1800"/>
              <a:buFont typeface="Arial"/>
              <a:buChar char="•"/>
            </a:pPr>
            <a:r>
              <a:rPr b="0" i="1" lang="en-US" sz="1800" u="none" cap="none" strike="noStrike">
                <a:solidFill>
                  <a:srgbClr val="000000"/>
                </a:solidFill>
                <a:latin typeface="Arial"/>
                <a:ea typeface="Arial"/>
                <a:cs typeface="Arial"/>
                <a:sym typeface="Arial"/>
              </a:rPr>
              <a:t>Which of these can be strengthened through practice and teaching?</a:t>
            </a:r>
            <a:endParaRPr/>
          </a:p>
          <a:p>
            <a:pPr indent="-285750" lvl="0" marL="285750" marR="0" rtl="0" algn="l">
              <a:spcBef>
                <a:spcPts val="0"/>
              </a:spcBef>
              <a:spcAft>
                <a:spcPts val="0"/>
              </a:spcAft>
              <a:buClr>
                <a:srgbClr val="000000"/>
              </a:buClr>
              <a:buSzPts val="1800"/>
              <a:buFont typeface="Arial"/>
              <a:buChar char="•"/>
            </a:pPr>
            <a:r>
              <a:rPr b="0" i="1" lang="en-US" sz="1800" u="none" cap="none" strike="noStrike">
                <a:solidFill>
                  <a:srgbClr val="000000"/>
                </a:solidFill>
                <a:latin typeface="Arial"/>
                <a:ea typeface="Arial"/>
                <a:cs typeface="Arial"/>
                <a:sym typeface="Arial"/>
              </a:rPr>
              <a:t>How do these help us when navigating misinformation/disinformation?</a:t>
            </a:r>
            <a:endParaRPr/>
          </a:p>
        </p:txBody>
      </p:sp>
      <p:sp>
        <p:nvSpPr>
          <p:cNvPr id="159" name="Google Shape;159;p4"/>
          <p:cNvSpPr txBox="1"/>
          <p:nvPr/>
        </p:nvSpPr>
        <p:spPr>
          <a:xfrm>
            <a:off x="304799" y="1207847"/>
            <a:ext cx="798078"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0000"/>
              </a:buClr>
              <a:buSzPts val="5400"/>
              <a:buFont typeface="Arial"/>
              <a:buNone/>
            </a:pPr>
            <a:r>
              <a:rPr b="1" i="0" lang="en-US" sz="5400" u="none" cap="none" strike="noStrike">
                <a:solidFill>
                  <a:srgbClr val="1F497D"/>
                </a:solidFill>
                <a:latin typeface="Arial"/>
                <a:ea typeface="Arial"/>
                <a:cs typeface="Arial"/>
                <a:sym typeface="Arial"/>
              </a:rPr>
              <a:t>1</a:t>
            </a:r>
            <a:endParaRPr b="1" i="0" sz="5400" u="none" cap="none" strike="noStrike">
              <a:solidFill>
                <a:srgbClr val="1F497D"/>
              </a:solidFill>
              <a:latin typeface="Arial"/>
              <a:ea typeface="Arial"/>
              <a:cs typeface="Arial"/>
              <a:sym typeface="Arial"/>
            </a:endParaRPr>
          </a:p>
        </p:txBody>
      </p:sp>
      <p:sp>
        <p:nvSpPr>
          <p:cNvPr id="160" name="Google Shape;160;p4"/>
          <p:cNvSpPr txBox="1"/>
          <p:nvPr/>
        </p:nvSpPr>
        <p:spPr>
          <a:xfrm>
            <a:off x="304799" y="3109593"/>
            <a:ext cx="798078"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0000"/>
              </a:buClr>
              <a:buSzPts val="5400"/>
              <a:buFont typeface="Arial"/>
              <a:buNone/>
            </a:pPr>
            <a:r>
              <a:rPr b="1" i="0" lang="en-US" sz="5400" u="none" cap="none" strike="noStrike">
                <a:solidFill>
                  <a:srgbClr val="1F497D"/>
                </a:solidFill>
                <a:latin typeface="Arial"/>
                <a:ea typeface="Arial"/>
                <a:cs typeface="Arial"/>
                <a:sym typeface="Arial"/>
              </a:rPr>
              <a:t>2</a:t>
            </a:r>
            <a:endParaRPr b="1" i="0" sz="5400" u="none" cap="none" strike="noStrike">
              <a:solidFill>
                <a:srgbClr val="1F497D"/>
              </a:solidFill>
              <a:latin typeface="Arial"/>
              <a:ea typeface="Arial"/>
              <a:cs typeface="Arial"/>
              <a:sym typeface="Arial"/>
            </a:endParaRPr>
          </a:p>
        </p:txBody>
      </p:sp>
      <p:sp>
        <p:nvSpPr>
          <p:cNvPr id="161" name="Google Shape;161;p4"/>
          <p:cNvSpPr txBox="1"/>
          <p:nvPr/>
        </p:nvSpPr>
        <p:spPr>
          <a:xfrm>
            <a:off x="304799" y="5011339"/>
            <a:ext cx="798078"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000000"/>
              </a:buClr>
              <a:buSzPts val="5400"/>
              <a:buFont typeface="Arial"/>
              <a:buNone/>
            </a:pPr>
            <a:r>
              <a:rPr b="1" i="0" lang="en-US" sz="5400" u="none" cap="none" strike="noStrike">
                <a:solidFill>
                  <a:srgbClr val="1F497D"/>
                </a:solidFill>
                <a:latin typeface="Arial"/>
                <a:ea typeface="Arial"/>
                <a:cs typeface="Arial"/>
                <a:sym typeface="Arial"/>
              </a:rPr>
              <a:t>3</a:t>
            </a:r>
            <a:endParaRPr b="1" i="0" sz="5400" u="none" cap="none" strike="noStrike">
              <a:solidFill>
                <a:srgbClr val="1F497D"/>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descr="preencoded.png" id="166" name="Google Shape;166;p5"/>
          <p:cNvPicPr preferRelativeResize="0"/>
          <p:nvPr/>
        </p:nvPicPr>
        <p:blipFill rotWithShape="1">
          <a:blip r:embed="rId3">
            <a:alphaModFix/>
          </a:blip>
          <a:srcRect b="0" l="0" r="0" t="0"/>
          <a:stretch/>
        </p:blipFill>
        <p:spPr>
          <a:xfrm>
            <a:off x="0" y="1826573"/>
            <a:ext cx="2435431" cy="3653146"/>
          </a:xfrm>
          <a:prstGeom prst="rect">
            <a:avLst/>
          </a:prstGeom>
          <a:noFill/>
          <a:ln>
            <a:noFill/>
          </a:ln>
        </p:spPr>
      </p:pic>
      <p:sp>
        <p:nvSpPr>
          <p:cNvPr id="167" name="Google Shape;167;p5"/>
          <p:cNvSpPr/>
          <p:nvPr/>
        </p:nvSpPr>
        <p:spPr>
          <a:xfrm>
            <a:off x="2884950" y="135352"/>
            <a:ext cx="9536821" cy="132123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b="1" i="0" lang="en-US" sz="3200" u="none" cap="none" strike="noStrike">
                <a:solidFill>
                  <a:srgbClr val="0C4DA2"/>
                </a:solidFill>
                <a:latin typeface="Bricolage Grotesque"/>
                <a:ea typeface="Bricolage Grotesque"/>
                <a:cs typeface="Bricolage Grotesque"/>
                <a:sym typeface="Bricolage Grotesque"/>
              </a:rPr>
              <a:t>Building Resilience in School Communities</a:t>
            </a:r>
            <a:endParaRPr b="0" i="0" sz="3200" u="none" cap="none" strike="noStrike">
              <a:solidFill>
                <a:schemeClr val="dk1"/>
              </a:solidFill>
              <a:latin typeface="Arial"/>
              <a:ea typeface="Arial"/>
              <a:cs typeface="Arial"/>
              <a:sym typeface="Arial"/>
            </a:endParaRPr>
          </a:p>
        </p:txBody>
      </p:sp>
      <p:sp>
        <p:nvSpPr>
          <p:cNvPr id="168" name="Google Shape;168;p5"/>
          <p:cNvSpPr/>
          <p:nvPr/>
        </p:nvSpPr>
        <p:spPr>
          <a:xfrm>
            <a:off x="3011561" y="1456589"/>
            <a:ext cx="8889707" cy="2029463"/>
          </a:xfrm>
          <a:prstGeom prst="rect">
            <a:avLst/>
          </a:prstGeom>
          <a:noFill/>
          <a:ln>
            <a:noFill/>
          </a:ln>
        </p:spPr>
        <p:txBody>
          <a:bodyPr anchorCtr="0" anchor="t" bIns="0" lIns="0" spcFirstLastPara="1" rIns="0" wrap="square" tIns="0">
            <a:noAutofit/>
          </a:bodyPr>
          <a:lstStyle/>
          <a:p>
            <a:pPr indent="0" lvl="0" marL="0" marR="0" rtl="0" algn="l">
              <a:lnSpc>
                <a:spcPct val="178150"/>
              </a:lnSpc>
              <a:spcBef>
                <a:spcPts val="0"/>
              </a:spcBef>
              <a:spcAft>
                <a:spcPts val="0"/>
              </a:spcAft>
              <a:buNone/>
            </a:pPr>
            <a:r>
              <a:rPr b="0" i="0" lang="en-US" sz="2000" u="none" cap="none" strike="noStrike">
                <a:solidFill>
                  <a:srgbClr val="2A2828"/>
                </a:solidFill>
                <a:latin typeface="Inter"/>
                <a:ea typeface="Inter"/>
                <a:cs typeface="Inter"/>
                <a:sym typeface="Inter"/>
              </a:rPr>
              <a:t>Resilience </a:t>
            </a:r>
            <a:r>
              <a:rPr b="1" i="0" lang="en-US" sz="2000" u="none" cap="none" strike="noStrike">
                <a:solidFill>
                  <a:srgbClr val="2A2828"/>
                </a:solidFill>
                <a:latin typeface="Inter"/>
                <a:ea typeface="Inter"/>
                <a:cs typeface="Inter"/>
                <a:sym typeface="Inter"/>
              </a:rPr>
              <a:t>is the capacity to adapt positively despite adversity </a:t>
            </a:r>
            <a:r>
              <a:rPr b="0" i="0" lang="en-US" sz="2000" u="none" cap="none" strike="noStrike">
                <a:solidFill>
                  <a:srgbClr val="2A2828"/>
                </a:solidFill>
                <a:latin typeface="Inter"/>
                <a:ea typeface="Inter"/>
                <a:cs typeface="Inter"/>
                <a:sym typeface="Inter"/>
              </a:rPr>
              <a:t>and has been increasingly recognized as a critical factor for sustaining wellbeing and effectiveness within educational environments. Building resilience among teachers, parents, and school leaders is </a:t>
            </a:r>
            <a:r>
              <a:rPr b="1" i="0" lang="en-US" sz="2000" u="none" cap="none" strike="noStrike">
                <a:solidFill>
                  <a:srgbClr val="2A2828"/>
                </a:solidFill>
                <a:latin typeface="Inter"/>
                <a:ea typeface="Inter"/>
                <a:cs typeface="Inter"/>
                <a:sym typeface="Inter"/>
              </a:rPr>
              <a:t>essential to fostering strong, supportive school communities capable of thriving under pressure.</a:t>
            </a:r>
            <a:endParaRPr b="1" i="0" sz="2000" u="none" cap="none" strike="noStrike">
              <a:solidFill>
                <a:schemeClr val="dk1"/>
              </a:solidFill>
              <a:latin typeface="Arial"/>
              <a:ea typeface="Arial"/>
              <a:cs typeface="Arial"/>
              <a:sym typeface="Arial"/>
            </a:endParaRPr>
          </a:p>
        </p:txBody>
      </p:sp>
      <p:sp>
        <p:nvSpPr>
          <p:cNvPr id="169" name="Google Shape;169;p5"/>
          <p:cNvSpPr/>
          <p:nvPr/>
        </p:nvSpPr>
        <p:spPr>
          <a:xfrm>
            <a:off x="3011561" y="4283209"/>
            <a:ext cx="8326999" cy="676487"/>
          </a:xfrm>
          <a:prstGeom prst="rect">
            <a:avLst/>
          </a:prstGeom>
          <a:noFill/>
          <a:ln>
            <a:noFill/>
          </a:ln>
        </p:spPr>
        <p:txBody>
          <a:bodyPr anchorCtr="0" anchor="t" bIns="0" lIns="0" spcFirstLastPara="1" rIns="0" wrap="square" tIns="0">
            <a:noAutofit/>
          </a:bodyPr>
          <a:lstStyle/>
          <a:p>
            <a:pPr indent="0" lvl="0" marL="0" marR="0" rtl="0" algn="l">
              <a:lnSpc>
                <a:spcPct val="222687"/>
              </a:lnSpc>
              <a:spcBef>
                <a:spcPts val="0"/>
              </a:spcBef>
              <a:spcAft>
                <a:spcPts val="0"/>
              </a:spcAft>
              <a:buNone/>
            </a:pPr>
            <a:r>
              <a:rPr b="0" i="1" lang="en-US" sz="1600" u="none" cap="none" strike="noStrike">
                <a:solidFill>
                  <a:srgbClr val="2A2828"/>
                </a:solidFill>
                <a:latin typeface="Inter"/>
                <a:ea typeface="Inter"/>
                <a:cs typeface="Inter"/>
                <a:sym typeface="Inter"/>
              </a:rPr>
              <a:t>Resilience = "the process of adapting well in the face of adversity, trauma, tragedy, threats, or significant sources of stress"</a:t>
            </a:r>
            <a:endParaRPr b="0" i="0" sz="1600" u="none" cap="none" strike="noStrike">
              <a:solidFill>
                <a:schemeClr val="dk1"/>
              </a:solidFill>
              <a:latin typeface="Arial"/>
              <a:ea typeface="Arial"/>
              <a:cs typeface="Arial"/>
              <a:sym typeface="Arial"/>
            </a:endParaRPr>
          </a:p>
        </p:txBody>
      </p:sp>
      <p:sp>
        <p:nvSpPr>
          <p:cNvPr id="170" name="Google Shape;170;p5"/>
          <p:cNvSpPr/>
          <p:nvPr/>
        </p:nvSpPr>
        <p:spPr>
          <a:xfrm>
            <a:off x="3011561" y="5479719"/>
            <a:ext cx="5384439" cy="338244"/>
          </a:xfrm>
          <a:prstGeom prst="rect">
            <a:avLst/>
          </a:prstGeom>
          <a:noFill/>
          <a:ln>
            <a:noFill/>
          </a:ln>
        </p:spPr>
        <p:txBody>
          <a:bodyPr anchorCtr="0" anchor="t" bIns="0" lIns="0" spcFirstLastPara="1" rIns="0" wrap="square" tIns="0">
            <a:noAutofit/>
          </a:bodyPr>
          <a:lstStyle/>
          <a:p>
            <a:pPr indent="0" lvl="0" marL="0" marR="0" rtl="0" algn="l">
              <a:lnSpc>
                <a:spcPct val="222687"/>
              </a:lnSpc>
              <a:spcBef>
                <a:spcPts val="0"/>
              </a:spcBef>
              <a:spcAft>
                <a:spcPts val="0"/>
              </a:spcAft>
              <a:buNone/>
            </a:pPr>
            <a:r>
              <a:rPr b="0" i="0" lang="en-US" sz="1600" u="none" cap="none" strike="noStrike">
                <a:solidFill>
                  <a:srgbClr val="2A2828"/>
                </a:solidFill>
                <a:latin typeface="Inter"/>
                <a:ea typeface="Inter"/>
                <a:cs typeface="Inter"/>
                <a:sym typeface="Inter"/>
              </a:rPr>
              <a:t>— American Psychological Association, 2012</a:t>
            </a:r>
            <a:endParaRPr b="0" i="0" sz="1600" u="none" cap="none" strike="noStrike">
              <a:solidFill>
                <a:schemeClr val="dk1"/>
              </a:solidFill>
              <a:latin typeface="Arial"/>
              <a:ea typeface="Arial"/>
              <a:cs typeface="Arial"/>
              <a:sym typeface="Arial"/>
            </a:endParaRPr>
          </a:p>
        </p:txBody>
      </p:sp>
      <p:pic>
        <p:nvPicPr>
          <p:cNvPr id="171" name="Google Shape;171;p5"/>
          <p:cNvPicPr preferRelativeResize="0"/>
          <p:nvPr/>
        </p:nvPicPr>
        <p:blipFill rotWithShape="1">
          <a:blip r:embed="rId4">
            <a:alphaModFix/>
          </a:blip>
          <a:srcRect b="0" l="0" r="0" t="0"/>
          <a:stretch/>
        </p:blipFill>
        <p:spPr>
          <a:xfrm>
            <a:off x="10568106" y="5401411"/>
            <a:ext cx="1623894" cy="14250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pic>
        <p:nvPicPr>
          <p:cNvPr descr="preencoded.png" id="177" name="Google Shape;177;p6"/>
          <p:cNvPicPr preferRelativeResize="0"/>
          <p:nvPr/>
        </p:nvPicPr>
        <p:blipFill rotWithShape="1">
          <a:blip r:embed="rId3">
            <a:alphaModFix/>
          </a:blip>
          <a:srcRect b="0" l="0" r="0" t="0"/>
          <a:stretch/>
        </p:blipFill>
        <p:spPr>
          <a:xfrm>
            <a:off x="0" y="1"/>
            <a:ext cx="12192000" cy="1672927"/>
          </a:xfrm>
          <a:prstGeom prst="rect">
            <a:avLst/>
          </a:prstGeom>
          <a:noFill/>
          <a:ln>
            <a:noFill/>
          </a:ln>
        </p:spPr>
      </p:pic>
      <p:sp>
        <p:nvSpPr>
          <p:cNvPr id="178" name="Google Shape;178;p6"/>
          <p:cNvSpPr/>
          <p:nvPr/>
        </p:nvSpPr>
        <p:spPr>
          <a:xfrm>
            <a:off x="624483" y="2163564"/>
            <a:ext cx="6004123" cy="418207"/>
          </a:xfrm>
          <a:prstGeom prst="rect">
            <a:avLst/>
          </a:prstGeom>
          <a:noFill/>
          <a:ln>
            <a:noFill/>
          </a:ln>
        </p:spPr>
        <p:txBody>
          <a:bodyPr anchorCtr="0" anchor="t" bIns="0" lIns="0" spcFirstLastPara="1" rIns="0" wrap="square" tIns="0">
            <a:noAutofit/>
          </a:bodyPr>
          <a:lstStyle/>
          <a:p>
            <a:pPr indent="0" lvl="0" marL="0" marR="0" rtl="0" algn="l">
              <a:lnSpc>
                <a:spcPct val="125409"/>
              </a:lnSpc>
              <a:spcBef>
                <a:spcPts val="0"/>
              </a:spcBef>
              <a:spcAft>
                <a:spcPts val="0"/>
              </a:spcAft>
              <a:buNone/>
            </a:pPr>
            <a:r>
              <a:rPr b="1" i="0" lang="en-US" sz="2625" u="none" cap="none" strike="noStrike">
                <a:solidFill>
                  <a:srgbClr val="0C4DA2"/>
                </a:solidFill>
                <a:latin typeface="Bricolage Grotesque"/>
                <a:ea typeface="Bricolage Grotesque"/>
                <a:cs typeface="Bricolage Grotesque"/>
                <a:sym typeface="Bricolage Grotesque"/>
              </a:rPr>
              <a:t>Key Protective Factors for Resilience</a:t>
            </a:r>
            <a:endParaRPr b="0" i="0" sz="2625" u="none" cap="none" strike="noStrike">
              <a:solidFill>
                <a:schemeClr val="dk1"/>
              </a:solidFill>
              <a:latin typeface="Arial"/>
              <a:ea typeface="Arial"/>
              <a:cs typeface="Arial"/>
              <a:sym typeface="Arial"/>
            </a:endParaRPr>
          </a:p>
        </p:txBody>
      </p:sp>
      <p:sp>
        <p:nvSpPr>
          <p:cNvPr id="179" name="Google Shape;179;p6"/>
          <p:cNvSpPr/>
          <p:nvPr/>
        </p:nvSpPr>
        <p:spPr>
          <a:xfrm>
            <a:off x="624484" y="2782492"/>
            <a:ext cx="3558481" cy="1211857"/>
          </a:xfrm>
          <a:prstGeom prst="roundRect">
            <a:avLst>
              <a:gd fmla="val 4638" name="adj"/>
            </a:avLst>
          </a:prstGeom>
          <a:solidFill>
            <a:srgbClr val="FFF8CC"/>
          </a:solidFill>
          <a:ln cap="flat" cmpd="sng" w="9525">
            <a:solidFill>
              <a:srgbClr val="E5DEB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180" name="Google Shape;180;p6"/>
          <p:cNvSpPr/>
          <p:nvPr/>
        </p:nvSpPr>
        <p:spPr>
          <a:xfrm>
            <a:off x="764580" y="2922588"/>
            <a:ext cx="1805980" cy="209054"/>
          </a:xfrm>
          <a:prstGeom prst="rect">
            <a:avLst/>
          </a:prstGeom>
          <a:noFill/>
          <a:ln>
            <a:noFill/>
          </a:ln>
        </p:spPr>
        <p:txBody>
          <a:bodyPr anchorCtr="0" anchor="t" bIns="0" lIns="0" spcFirstLastPara="1" rIns="0" wrap="square" tIns="0">
            <a:noAutofit/>
          </a:bodyPr>
          <a:lstStyle/>
          <a:p>
            <a:pPr indent="0" lvl="0" marL="0" marR="0" rtl="0" algn="l">
              <a:lnSpc>
                <a:spcPct val="125773"/>
              </a:lnSpc>
              <a:spcBef>
                <a:spcPts val="0"/>
              </a:spcBef>
              <a:spcAft>
                <a:spcPts val="0"/>
              </a:spcAft>
              <a:buNone/>
            </a:pPr>
            <a:r>
              <a:rPr b="1" lang="en-US" sz="1292">
                <a:solidFill>
                  <a:srgbClr val="2A2828"/>
                </a:solidFill>
                <a:latin typeface="Bricolage Grotesque"/>
                <a:ea typeface="Bricolage Grotesque"/>
                <a:cs typeface="Bricolage Grotesque"/>
                <a:sym typeface="Bricolage Grotesque"/>
              </a:rPr>
              <a:t>Positive Relationships</a:t>
            </a:r>
            <a:endParaRPr sz="1292">
              <a:solidFill>
                <a:schemeClr val="dk1"/>
              </a:solidFill>
              <a:latin typeface="Arial"/>
              <a:ea typeface="Arial"/>
              <a:cs typeface="Arial"/>
              <a:sym typeface="Arial"/>
            </a:endParaRPr>
          </a:p>
        </p:txBody>
      </p:sp>
      <p:sp>
        <p:nvSpPr>
          <p:cNvPr id="181" name="Google Shape;181;p6"/>
          <p:cNvSpPr/>
          <p:nvPr/>
        </p:nvSpPr>
        <p:spPr>
          <a:xfrm>
            <a:off x="764580" y="3211909"/>
            <a:ext cx="3278287" cy="642343"/>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None/>
            </a:pPr>
            <a:r>
              <a:rPr lang="en-US" sz="1042">
                <a:solidFill>
                  <a:srgbClr val="2A2828"/>
                </a:solidFill>
                <a:latin typeface="Inter"/>
                <a:ea typeface="Inter"/>
                <a:cs typeface="Inter"/>
                <a:sym typeface="Inter"/>
              </a:rPr>
              <a:t>Strong connections with peers, mentors, and family members provide crucial emotional support and guidance during challenging times.</a:t>
            </a:r>
            <a:endParaRPr sz="1042">
              <a:solidFill>
                <a:schemeClr val="dk1"/>
              </a:solidFill>
              <a:latin typeface="Arial"/>
              <a:ea typeface="Arial"/>
              <a:cs typeface="Arial"/>
              <a:sym typeface="Arial"/>
            </a:endParaRPr>
          </a:p>
        </p:txBody>
      </p:sp>
      <p:sp>
        <p:nvSpPr>
          <p:cNvPr id="182" name="Google Shape;182;p6"/>
          <p:cNvSpPr/>
          <p:nvPr/>
        </p:nvSpPr>
        <p:spPr>
          <a:xfrm>
            <a:off x="4316711" y="2782492"/>
            <a:ext cx="3558481" cy="1211857"/>
          </a:xfrm>
          <a:prstGeom prst="roundRect">
            <a:avLst>
              <a:gd fmla="val 4638" name="adj"/>
            </a:avLst>
          </a:prstGeom>
          <a:solidFill>
            <a:srgbClr val="FFF8CC"/>
          </a:solidFill>
          <a:ln cap="flat" cmpd="sng" w="9525">
            <a:solidFill>
              <a:srgbClr val="E5DEB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183" name="Google Shape;183;p6"/>
          <p:cNvSpPr/>
          <p:nvPr/>
        </p:nvSpPr>
        <p:spPr>
          <a:xfrm>
            <a:off x="4456808" y="2922588"/>
            <a:ext cx="1672927" cy="209054"/>
          </a:xfrm>
          <a:prstGeom prst="rect">
            <a:avLst/>
          </a:prstGeom>
          <a:noFill/>
          <a:ln>
            <a:noFill/>
          </a:ln>
        </p:spPr>
        <p:txBody>
          <a:bodyPr anchorCtr="0" anchor="t" bIns="0" lIns="0" spcFirstLastPara="1" rIns="0" wrap="square" tIns="0">
            <a:noAutofit/>
          </a:bodyPr>
          <a:lstStyle/>
          <a:p>
            <a:pPr indent="0" lvl="0" marL="0" marR="0" rtl="0" algn="l">
              <a:lnSpc>
                <a:spcPct val="125773"/>
              </a:lnSpc>
              <a:spcBef>
                <a:spcPts val="0"/>
              </a:spcBef>
              <a:spcAft>
                <a:spcPts val="0"/>
              </a:spcAft>
              <a:buNone/>
            </a:pPr>
            <a:r>
              <a:rPr b="1" lang="en-US" sz="1292">
                <a:solidFill>
                  <a:srgbClr val="2A2828"/>
                </a:solidFill>
                <a:latin typeface="Bricolage Grotesque"/>
                <a:ea typeface="Bricolage Grotesque"/>
                <a:cs typeface="Bricolage Grotesque"/>
                <a:sym typeface="Bricolage Grotesque"/>
              </a:rPr>
              <a:t>Sense of Purpose</a:t>
            </a:r>
            <a:endParaRPr sz="1292">
              <a:solidFill>
                <a:schemeClr val="dk1"/>
              </a:solidFill>
              <a:latin typeface="Arial"/>
              <a:ea typeface="Arial"/>
              <a:cs typeface="Arial"/>
              <a:sym typeface="Arial"/>
            </a:endParaRPr>
          </a:p>
        </p:txBody>
      </p:sp>
      <p:sp>
        <p:nvSpPr>
          <p:cNvPr id="184" name="Google Shape;184;p6"/>
          <p:cNvSpPr/>
          <p:nvPr/>
        </p:nvSpPr>
        <p:spPr>
          <a:xfrm>
            <a:off x="4456807" y="3211909"/>
            <a:ext cx="3278287" cy="642343"/>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None/>
            </a:pPr>
            <a:r>
              <a:rPr lang="en-US" sz="1042">
                <a:solidFill>
                  <a:srgbClr val="2A2828"/>
                </a:solidFill>
                <a:latin typeface="Inter"/>
                <a:ea typeface="Inter"/>
                <a:cs typeface="Inter"/>
                <a:sym typeface="Inter"/>
              </a:rPr>
              <a:t>Clear understanding of personal values and meaningful goals helps maintain motivation and direction through adversity.</a:t>
            </a:r>
            <a:endParaRPr sz="1042">
              <a:solidFill>
                <a:schemeClr val="dk1"/>
              </a:solidFill>
              <a:latin typeface="Arial"/>
              <a:ea typeface="Arial"/>
              <a:cs typeface="Arial"/>
              <a:sym typeface="Arial"/>
            </a:endParaRPr>
          </a:p>
        </p:txBody>
      </p:sp>
      <p:sp>
        <p:nvSpPr>
          <p:cNvPr id="185" name="Google Shape;185;p6"/>
          <p:cNvSpPr/>
          <p:nvPr/>
        </p:nvSpPr>
        <p:spPr>
          <a:xfrm>
            <a:off x="8008938" y="2782492"/>
            <a:ext cx="3558481" cy="1211857"/>
          </a:xfrm>
          <a:prstGeom prst="roundRect">
            <a:avLst>
              <a:gd fmla="val 4638" name="adj"/>
            </a:avLst>
          </a:prstGeom>
          <a:solidFill>
            <a:srgbClr val="FFF8CC"/>
          </a:solidFill>
          <a:ln cap="flat" cmpd="sng" w="9525">
            <a:solidFill>
              <a:srgbClr val="E5DEB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186" name="Google Shape;186;p6"/>
          <p:cNvSpPr/>
          <p:nvPr/>
        </p:nvSpPr>
        <p:spPr>
          <a:xfrm>
            <a:off x="8149035" y="2922588"/>
            <a:ext cx="1672927" cy="209054"/>
          </a:xfrm>
          <a:prstGeom prst="rect">
            <a:avLst/>
          </a:prstGeom>
          <a:noFill/>
          <a:ln>
            <a:noFill/>
          </a:ln>
        </p:spPr>
        <p:txBody>
          <a:bodyPr anchorCtr="0" anchor="t" bIns="0" lIns="0" spcFirstLastPara="1" rIns="0" wrap="square" tIns="0">
            <a:noAutofit/>
          </a:bodyPr>
          <a:lstStyle/>
          <a:p>
            <a:pPr indent="0" lvl="0" marL="0" marR="0" rtl="0" algn="l">
              <a:lnSpc>
                <a:spcPct val="125773"/>
              </a:lnSpc>
              <a:spcBef>
                <a:spcPts val="0"/>
              </a:spcBef>
              <a:spcAft>
                <a:spcPts val="0"/>
              </a:spcAft>
              <a:buNone/>
            </a:pPr>
            <a:r>
              <a:rPr b="1" lang="en-US" sz="1292">
                <a:solidFill>
                  <a:srgbClr val="2A2828"/>
                </a:solidFill>
                <a:latin typeface="Bricolage Grotesque"/>
                <a:ea typeface="Bricolage Grotesque"/>
                <a:cs typeface="Bricolage Grotesque"/>
                <a:sym typeface="Bricolage Grotesque"/>
              </a:rPr>
              <a:t>Emotion Regulation</a:t>
            </a:r>
            <a:endParaRPr sz="1292">
              <a:solidFill>
                <a:schemeClr val="dk1"/>
              </a:solidFill>
              <a:latin typeface="Arial"/>
              <a:ea typeface="Arial"/>
              <a:cs typeface="Arial"/>
              <a:sym typeface="Arial"/>
            </a:endParaRPr>
          </a:p>
        </p:txBody>
      </p:sp>
      <p:sp>
        <p:nvSpPr>
          <p:cNvPr id="187" name="Google Shape;187;p6"/>
          <p:cNvSpPr/>
          <p:nvPr/>
        </p:nvSpPr>
        <p:spPr>
          <a:xfrm>
            <a:off x="8149034" y="3211909"/>
            <a:ext cx="3278287" cy="642343"/>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None/>
            </a:pPr>
            <a:r>
              <a:rPr lang="en-US" sz="1042">
                <a:solidFill>
                  <a:srgbClr val="2A2828"/>
                </a:solidFill>
                <a:latin typeface="Inter"/>
                <a:ea typeface="Inter"/>
                <a:cs typeface="Inter"/>
                <a:sym typeface="Inter"/>
              </a:rPr>
              <a:t>Skills to manage and cope with difficult emotions effectively, preventing overwhelm and promoting healthy responses to stress.</a:t>
            </a:r>
            <a:endParaRPr sz="1042">
              <a:solidFill>
                <a:schemeClr val="dk1"/>
              </a:solidFill>
              <a:latin typeface="Arial"/>
              <a:ea typeface="Arial"/>
              <a:cs typeface="Arial"/>
              <a:sym typeface="Arial"/>
            </a:endParaRPr>
          </a:p>
        </p:txBody>
      </p:sp>
      <p:sp>
        <p:nvSpPr>
          <p:cNvPr id="188" name="Google Shape;188;p6"/>
          <p:cNvSpPr/>
          <p:nvPr/>
        </p:nvSpPr>
        <p:spPr>
          <a:xfrm>
            <a:off x="624483" y="4144864"/>
            <a:ext cx="5404644" cy="1023144"/>
          </a:xfrm>
          <a:prstGeom prst="roundRect">
            <a:avLst>
              <a:gd fmla="val 5494" name="adj"/>
            </a:avLst>
          </a:prstGeom>
          <a:solidFill>
            <a:srgbClr val="FBFBFB"/>
          </a:solidFill>
          <a:ln cap="flat" cmpd="sng" w="22850">
            <a:solidFill>
              <a:srgbClr val="E5DEB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189" name="Google Shape;189;p6"/>
          <p:cNvSpPr/>
          <p:nvPr/>
        </p:nvSpPr>
        <p:spPr>
          <a:xfrm>
            <a:off x="777280" y="4297661"/>
            <a:ext cx="1827510" cy="209054"/>
          </a:xfrm>
          <a:prstGeom prst="rect">
            <a:avLst/>
          </a:prstGeom>
          <a:noFill/>
          <a:ln>
            <a:noFill/>
          </a:ln>
        </p:spPr>
        <p:txBody>
          <a:bodyPr anchorCtr="0" anchor="t" bIns="0" lIns="0" spcFirstLastPara="1" rIns="0" wrap="square" tIns="0">
            <a:noAutofit/>
          </a:bodyPr>
          <a:lstStyle/>
          <a:p>
            <a:pPr indent="0" lvl="0" marL="0" marR="0" rtl="0" algn="l">
              <a:lnSpc>
                <a:spcPct val="125773"/>
              </a:lnSpc>
              <a:spcBef>
                <a:spcPts val="0"/>
              </a:spcBef>
              <a:spcAft>
                <a:spcPts val="0"/>
              </a:spcAft>
              <a:buNone/>
            </a:pPr>
            <a:r>
              <a:rPr b="1" lang="en-US" sz="1292">
                <a:solidFill>
                  <a:srgbClr val="2A2828"/>
                </a:solidFill>
                <a:latin typeface="Bricolage Grotesque"/>
                <a:ea typeface="Bricolage Grotesque"/>
                <a:cs typeface="Bricolage Grotesque"/>
                <a:sym typeface="Bricolage Grotesque"/>
              </a:rPr>
              <a:t>Problem-Solving Skills</a:t>
            </a:r>
            <a:endParaRPr sz="1292">
              <a:solidFill>
                <a:schemeClr val="dk1"/>
              </a:solidFill>
              <a:latin typeface="Arial"/>
              <a:ea typeface="Arial"/>
              <a:cs typeface="Arial"/>
              <a:sym typeface="Arial"/>
            </a:endParaRPr>
          </a:p>
        </p:txBody>
      </p:sp>
      <p:sp>
        <p:nvSpPr>
          <p:cNvPr id="190" name="Google Shape;190;p6"/>
          <p:cNvSpPr/>
          <p:nvPr/>
        </p:nvSpPr>
        <p:spPr>
          <a:xfrm>
            <a:off x="777280" y="4586982"/>
            <a:ext cx="5099050" cy="428229"/>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None/>
            </a:pPr>
            <a:r>
              <a:rPr lang="en-US" sz="1042">
                <a:solidFill>
                  <a:srgbClr val="2A2828"/>
                </a:solidFill>
                <a:latin typeface="Inter"/>
                <a:ea typeface="Inter"/>
                <a:cs typeface="Inter"/>
                <a:sym typeface="Inter"/>
              </a:rPr>
              <a:t>Ability to analyze challenges, generate solutions, and take effective action when facing difficulties.</a:t>
            </a:r>
            <a:endParaRPr sz="1042">
              <a:solidFill>
                <a:schemeClr val="dk1"/>
              </a:solidFill>
              <a:latin typeface="Arial"/>
              <a:ea typeface="Arial"/>
              <a:cs typeface="Arial"/>
              <a:sym typeface="Arial"/>
            </a:endParaRPr>
          </a:p>
        </p:txBody>
      </p:sp>
      <p:sp>
        <p:nvSpPr>
          <p:cNvPr id="191" name="Google Shape;191;p6"/>
          <p:cNvSpPr/>
          <p:nvPr/>
        </p:nvSpPr>
        <p:spPr>
          <a:xfrm>
            <a:off x="6162874" y="4144864"/>
            <a:ext cx="5404644" cy="1023144"/>
          </a:xfrm>
          <a:prstGeom prst="roundRect">
            <a:avLst>
              <a:gd fmla="val 5494" name="adj"/>
            </a:avLst>
          </a:prstGeom>
          <a:solidFill>
            <a:srgbClr val="FBFBFB"/>
          </a:solidFill>
          <a:ln cap="flat" cmpd="sng" w="22850">
            <a:solidFill>
              <a:srgbClr val="E5DEB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192" name="Google Shape;192;p6"/>
          <p:cNvSpPr/>
          <p:nvPr/>
        </p:nvSpPr>
        <p:spPr>
          <a:xfrm>
            <a:off x="6315671" y="4297661"/>
            <a:ext cx="1672927" cy="209054"/>
          </a:xfrm>
          <a:prstGeom prst="rect">
            <a:avLst/>
          </a:prstGeom>
          <a:noFill/>
          <a:ln>
            <a:noFill/>
          </a:ln>
        </p:spPr>
        <p:txBody>
          <a:bodyPr anchorCtr="0" anchor="t" bIns="0" lIns="0" spcFirstLastPara="1" rIns="0" wrap="square" tIns="0">
            <a:noAutofit/>
          </a:bodyPr>
          <a:lstStyle/>
          <a:p>
            <a:pPr indent="0" lvl="0" marL="0" marR="0" rtl="0" algn="l">
              <a:lnSpc>
                <a:spcPct val="125773"/>
              </a:lnSpc>
              <a:spcBef>
                <a:spcPts val="0"/>
              </a:spcBef>
              <a:spcAft>
                <a:spcPts val="0"/>
              </a:spcAft>
              <a:buNone/>
            </a:pPr>
            <a:r>
              <a:rPr b="1" lang="en-US" sz="1292">
                <a:solidFill>
                  <a:srgbClr val="2A2828"/>
                </a:solidFill>
                <a:latin typeface="Bricolage Grotesque"/>
                <a:ea typeface="Bricolage Grotesque"/>
                <a:cs typeface="Bricolage Grotesque"/>
                <a:sym typeface="Bricolage Grotesque"/>
              </a:rPr>
              <a:t>Self-Efficacy</a:t>
            </a:r>
            <a:endParaRPr sz="1292">
              <a:solidFill>
                <a:schemeClr val="dk1"/>
              </a:solidFill>
              <a:latin typeface="Arial"/>
              <a:ea typeface="Arial"/>
              <a:cs typeface="Arial"/>
              <a:sym typeface="Arial"/>
            </a:endParaRPr>
          </a:p>
        </p:txBody>
      </p:sp>
      <p:sp>
        <p:nvSpPr>
          <p:cNvPr id="193" name="Google Shape;193;p6"/>
          <p:cNvSpPr/>
          <p:nvPr/>
        </p:nvSpPr>
        <p:spPr>
          <a:xfrm>
            <a:off x="6315670" y="4586982"/>
            <a:ext cx="5099050" cy="428229"/>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None/>
            </a:pPr>
            <a:r>
              <a:rPr lang="en-US" sz="1042">
                <a:solidFill>
                  <a:srgbClr val="2A2828"/>
                </a:solidFill>
                <a:latin typeface="Inter"/>
                <a:ea typeface="Inter"/>
                <a:cs typeface="Inter"/>
                <a:sym typeface="Inter"/>
              </a:rPr>
              <a:t>Confidence in one's ability to handle challenges and achieve goals, fostering persistence and resilience.</a:t>
            </a:r>
            <a:endParaRPr sz="1042">
              <a:solidFill>
                <a:schemeClr val="dk1"/>
              </a:solidFill>
              <a:latin typeface="Arial"/>
              <a:ea typeface="Arial"/>
              <a:cs typeface="Arial"/>
              <a:sym typeface="Arial"/>
            </a:endParaRPr>
          </a:p>
        </p:txBody>
      </p:sp>
      <p:sp>
        <p:nvSpPr>
          <p:cNvPr id="194" name="Google Shape;194;p6"/>
          <p:cNvSpPr/>
          <p:nvPr/>
        </p:nvSpPr>
        <p:spPr>
          <a:xfrm>
            <a:off x="624484" y="5318522"/>
            <a:ext cx="10943034" cy="214114"/>
          </a:xfrm>
          <a:prstGeom prst="rect">
            <a:avLst/>
          </a:prstGeom>
          <a:noFill/>
          <a:ln>
            <a:noFill/>
          </a:ln>
        </p:spPr>
        <p:txBody>
          <a:bodyPr anchorCtr="0" anchor="t" bIns="0" lIns="0" spcFirstLastPara="1" rIns="0" wrap="square" tIns="0">
            <a:noAutofit/>
          </a:bodyPr>
          <a:lstStyle/>
          <a:p>
            <a:pPr indent="0" lvl="0" marL="0" marR="0" rtl="0" algn="l">
              <a:lnSpc>
                <a:spcPct val="159980"/>
              </a:lnSpc>
              <a:spcBef>
                <a:spcPts val="0"/>
              </a:spcBef>
              <a:spcAft>
                <a:spcPts val="0"/>
              </a:spcAft>
              <a:buNone/>
            </a:pPr>
            <a:r>
              <a:rPr i="1" lang="en-US" sz="1042">
                <a:solidFill>
                  <a:srgbClr val="2A2828"/>
                </a:solidFill>
                <a:latin typeface="Inter"/>
                <a:ea typeface="Inter"/>
                <a:cs typeface="Inter"/>
                <a:sym typeface="Inter"/>
              </a:rPr>
              <a:t>Source: Masten, 2014</a:t>
            </a:r>
            <a:endParaRPr sz="1042">
              <a:solidFill>
                <a:schemeClr val="dk1"/>
              </a:solidFill>
              <a:latin typeface="Arial"/>
              <a:ea typeface="Arial"/>
              <a:cs typeface="Arial"/>
              <a:sym typeface="Arial"/>
            </a:endParaRPr>
          </a:p>
        </p:txBody>
      </p:sp>
      <p:pic>
        <p:nvPicPr>
          <p:cNvPr id="195" name="Google Shape;195;p6"/>
          <p:cNvPicPr preferRelativeResize="0"/>
          <p:nvPr/>
        </p:nvPicPr>
        <p:blipFill rotWithShape="1">
          <a:blip r:embed="rId4">
            <a:alphaModFix/>
          </a:blip>
          <a:srcRect b="0" l="0" r="0" t="0"/>
          <a:stretch/>
        </p:blipFill>
        <p:spPr>
          <a:xfrm>
            <a:off x="10720453" y="5457329"/>
            <a:ext cx="1388533" cy="121850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grpSp>
        <p:nvGrpSpPr>
          <p:cNvPr id="201" name="Google Shape;201;p7"/>
          <p:cNvGrpSpPr/>
          <p:nvPr/>
        </p:nvGrpSpPr>
        <p:grpSpPr>
          <a:xfrm>
            <a:off x="0" y="0"/>
            <a:ext cx="12271248" cy="6858000"/>
            <a:chOff x="0" y="0"/>
            <a:chExt cx="12271248" cy="6858000"/>
          </a:xfrm>
        </p:grpSpPr>
        <p:sp>
          <p:nvSpPr>
            <p:cNvPr id="202" name="Google Shape;202;p7"/>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30450" lIns="60950" spcFirstLastPara="1" rIns="60950" wrap="square" tIns="30450">
              <a:noAutofit/>
            </a:bodyPr>
            <a:lstStyle/>
            <a:p>
              <a:pPr indent="0" lvl="0" marL="0" marR="0" rtl="0" algn="l">
                <a:lnSpc>
                  <a:spcPct val="150000"/>
                </a:lnSpc>
                <a:spcBef>
                  <a:spcPts val="0"/>
                </a:spcBef>
                <a:spcAft>
                  <a:spcPts val="0"/>
                </a:spcAft>
                <a:buNone/>
              </a:pPr>
              <a:r>
                <a:t/>
              </a:r>
              <a:endParaRPr sz="1200">
                <a:solidFill>
                  <a:schemeClr val="dk1"/>
                </a:solidFill>
                <a:latin typeface="Calibri"/>
                <a:ea typeface="Calibri"/>
                <a:cs typeface="Calibri"/>
                <a:sym typeface="Calibri"/>
              </a:endParaRPr>
            </a:p>
          </p:txBody>
        </p:sp>
        <p:sp>
          <p:nvSpPr>
            <p:cNvPr id="203" name="Google Shape;203;p7"/>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9" l="0" r="0" t="-4345"/>
              </a:stretch>
            </a:blipFill>
            <a:ln>
              <a:noFill/>
            </a:ln>
          </p:spPr>
          <p:txBody>
            <a:bodyPr anchorCtr="0" anchor="t" bIns="30450" lIns="60950" spcFirstLastPara="1" rIns="60950" wrap="square" tIns="30450">
              <a:noAutofit/>
            </a:bodyPr>
            <a:lstStyle/>
            <a:p>
              <a:pPr indent="0" lvl="0" marL="0" marR="0" rtl="0" algn="l">
                <a:lnSpc>
                  <a:spcPct val="150000"/>
                </a:lnSpc>
                <a:spcBef>
                  <a:spcPts val="0"/>
                </a:spcBef>
                <a:spcAft>
                  <a:spcPts val="0"/>
                </a:spcAft>
                <a:buNone/>
              </a:pPr>
              <a:r>
                <a:t/>
              </a:r>
              <a:endParaRPr sz="1200">
                <a:solidFill>
                  <a:schemeClr val="dk1"/>
                </a:solidFill>
                <a:latin typeface="Calibri"/>
                <a:ea typeface="Calibri"/>
                <a:cs typeface="Calibri"/>
                <a:sym typeface="Calibri"/>
              </a:endParaRPr>
            </a:p>
          </p:txBody>
        </p:sp>
      </p:grpSp>
      <p:sp>
        <p:nvSpPr>
          <p:cNvPr id="204" name="Google Shape;204;p7"/>
          <p:cNvSpPr/>
          <p:nvPr/>
        </p:nvSpPr>
        <p:spPr>
          <a:xfrm>
            <a:off x="326516" y="256925"/>
            <a:ext cx="5409207" cy="302915"/>
          </a:xfrm>
          <a:prstGeom prst="rect">
            <a:avLst/>
          </a:prstGeom>
          <a:noFill/>
          <a:ln>
            <a:noFill/>
          </a:ln>
        </p:spPr>
        <p:txBody>
          <a:bodyPr anchorCtr="0" anchor="t" bIns="0" lIns="0" spcFirstLastPara="1" rIns="0" wrap="square" tIns="0">
            <a:noAutofit/>
          </a:bodyPr>
          <a:lstStyle/>
          <a:p>
            <a:pPr indent="0" lvl="0" marL="0" marR="0" rtl="0" algn="l">
              <a:lnSpc>
                <a:spcPct val="126666"/>
              </a:lnSpc>
              <a:spcBef>
                <a:spcPts val="0"/>
              </a:spcBef>
              <a:spcAft>
                <a:spcPts val="0"/>
              </a:spcAft>
              <a:buNone/>
            </a:pPr>
            <a:r>
              <a:rPr b="1" lang="en-US" sz="1875">
                <a:solidFill>
                  <a:srgbClr val="0C4DA2"/>
                </a:solidFill>
                <a:latin typeface="Bricolage Grotesque"/>
                <a:ea typeface="Bricolage Grotesque"/>
                <a:cs typeface="Bricolage Grotesque"/>
                <a:sym typeface="Bricolage Grotesque"/>
              </a:rPr>
              <a:t>Resilience and Wellbeing in European Schools</a:t>
            </a:r>
            <a:endParaRPr sz="1875">
              <a:solidFill>
                <a:schemeClr val="dk1"/>
              </a:solidFill>
              <a:latin typeface="Arial"/>
              <a:ea typeface="Arial"/>
              <a:cs typeface="Arial"/>
              <a:sym typeface="Arial"/>
            </a:endParaRPr>
          </a:p>
        </p:txBody>
      </p:sp>
      <p:sp>
        <p:nvSpPr>
          <p:cNvPr id="205" name="Google Shape;205;p7"/>
          <p:cNvSpPr/>
          <p:nvPr/>
        </p:nvSpPr>
        <p:spPr>
          <a:xfrm>
            <a:off x="521990" y="1623889"/>
            <a:ext cx="4922207" cy="660202"/>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b="1" i="1" lang="en-US" sz="2400">
                <a:solidFill>
                  <a:srgbClr val="82CAEB"/>
                </a:solidFill>
                <a:latin typeface="Bricolage Grotesque"/>
                <a:ea typeface="Bricolage Grotesque"/>
                <a:cs typeface="Bricolage Grotesque"/>
                <a:sym typeface="Bricolage Grotesque"/>
              </a:rPr>
              <a:t>How does resilience building relate </a:t>
            </a:r>
            <a:endParaRPr/>
          </a:p>
          <a:p>
            <a:pPr indent="0" lvl="0" marL="0" marR="0" rtl="0" algn="l">
              <a:lnSpc>
                <a:spcPct val="150000"/>
              </a:lnSpc>
              <a:spcBef>
                <a:spcPts val="0"/>
              </a:spcBef>
              <a:spcAft>
                <a:spcPts val="0"/>
              </a:spcAft>
              <a:buNone/>
            </a:pPr>
            <a:r>
              <a:rPr b="1" i="1" lang="en-US" sz="2400">
                <a:solidFill>
                  <a:srgbClr val="82CAEB"/>
                </a:solidFill>
                <a:latin typeface="Bricolage Grotesque"/>
                <a:ea typeface="Bricolage Grotesque"/>
                <a:cs typeface="Bricolage Grotesque"/>
                <a:sym typeface="Bricolage Grotesque"/>
              </a:rPr>
              <a:t>to key data on wellbeing in the EU?</a:t>
            </a:r>
            <a:endParaRPr i="1" sz="2400">
              <a:solidFill>
                <a:srgbClr val="82CAEB"/>
              </a:solidFill>
              <a:latin typeface="Arial"/>
              <a:ea typeface="Arial"/>
              <a:cs typeface="Arial"/>
              <a:sym typeface="Arial"/>
            </a:endParaRPr>
          </a:p>
        </p:txBody>
      </p:sp>
      <p:sp>
        <p:nvSpPr>
          <p:cNvPr id="206" name="Google Shape;206;p7"/>
          <p:cNvSpPr/>
          <p:nvPr/>
        </p:nvSpPr>
        <p:spPr>
          <a:xfrm>
            <a:off x="425054" y="3048717"/>
            <a:ext cx="5409207" cy="1931245"/>
          </a:xfrm>
          <a:prstGeom prst="roundRect">
            <a:avLst>
              <a:gd fmla="val 6168" name="adj"/>
            </a:avLst>
          </a:prstGeom>
          <a:solidFill>
            <a:srgbClr val="FFF5B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207" name="Google Shape;207;p7"/>
          <p:cNvSpPr/>
          <p:nvPr/>
        </p:nvSpPr>
        <p:spPr>
          <a:xfrm>
            <a:off x="575536" y="3174627"/>
            <a:ext cx="10705803" cy="804545"/>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US" sz="1800">
                <a:solidFill>
                  <a:schemeClr val="dk1"/>
                </a:solidFill>
                <a:latin typeface="Inter"/>
                <a:ea typeface="Inter"/>
                <a:cs typeface="Inter"/>
                <a:sym typeface="Inter"/>
              </a:rPr>
              <a:t>Study the EU wellbeing data and discuss in groups</a:t>
            </a:r>
            <a:endParaRPr/>
          </a:p>
          <a:p>
            <a:pPr indent="0" lvl="0" marL="0" marR="0" rtl="0" algn="l">
              <a:lnSpc>
                <a:spcPct val="150000"/>
              </a:lnSpc>
              <a:spcBef>
                <a:spcPts val="0"/>
              </a:spcBef>
              <a:spcAft>
                <a:spcPts val="0"/>
              </a:spcAft>
              <a:buNone/>
            </a:pPr>
            <a:r>
              <a:rPr lang="en-US" sz="1800">
                <a:solidFill>
                  <a:schemeClr val="dk1"/>
                </a:solidFill>
                <a:latin typeface="Inter"/>
                <a:ea typeface="Inter"/>
                <a:cs typeface="Inter"/>
                <a:sym typeface="Inter"/>
              </a:rPr>
              <a:t> how resilience-building strategies can address the </a:t>
            </a:r>
            <a:endParaRPr/>
          </a:p>
          <a:p>
            <a:pPr indent="0" lvl="0" marL="0" marR="0" rtl="0" algn="l">
              <a:lnSpc>
                <a:spcPct val="150000"/>
              </a:lnSpc>
              <a:spcBef>
                <a:spcPts val="0"/>
              </a:spcBef>
              <a:spcAft>
                <a:spcPts val="0"/>
              </a:spcAft>
              <a:buNone/>
            </a:pPr>
            <a:r>
              <a:rPr lang="en-US" sz="1800">
                <a:solidFill>
                  <a:schemeClr val="dk1"/>
                </a:solidFill>
                <a:latin typeface="Inter"/>
                <a:ea typeface="Inter"/>
                <a:cs typeface="Inter"/>
                <a:sym typeface="Inter"/>
              </a:rPr>
              <a:t> mental health challenges identified in European </a:t>
            </a:r>
            <a:endParaRPr/>
          </a:p>
          <a:p>
            <a:pPr indent="0" lvl="0" marL="0" marR="0" rtl="0" algn="l">
              <a:lnSpc>
                <a:spcPct val="150000"/>
              </a:lnSpc>
              <a:spcBef>
                <a:spcPts val="0"/>
              </a:spcBef>
              <a:spcAft>
                <a:spcPts val="0"/>
              </a:spcAft>
              <a:buNone/>
            </a:pPr>
            <a:r>
              <a:rPr lang="en-US" sz="1800">
                <a:solidFill>
                  <a:schemeClr val="dk1"/>
                </a:solidFill>
                <a:latin typeface="Inter"/>
                <a:ea typeface="Inter"/>
                <a:cs typeface="Inter"/>
                <a:sym typeface="Inter"/>
              </a:rPr>
              <a:t>schools.</a:t>
            </a:r>
            <a:endParaRPr sz="1800">
              <a:solidFill>
                <a:schemeClr val="dk1"/>
              </a:solidFill>
              <a:latin typeface="Arial"/>
              <a:ea typeface="Arial"/>
              <a:cs typeface="Arial"/>
              <a:sym typeface="Arial"/>
            </a:endParaRPr>
          </a:p>
        </p:txBody>
      </p:sp>
      <p:sp>
        <p:nvSpPr>
          <p:cNvPr id="208" name="Google Shape;208;p7"/>
          <p:cNvSpPr/>
          <p:nvPr/>
        </p:nvSpPr>
        <p:spPr>
          <a:xfrm>
            <a:off x="521990" y="5402817"/>
            <a:ext cx="5213733" cy="646291"/>
          </a:xfrm>
          <a:prstGeom prst="rect">
            <a:avLst/>
          </a:prstGeom>
          <a:noFill/>
          <a:ln>
            <a:noFill/>
          </a:ln>
        </p:spPr>
        <p:txBody>
          <a:bodyPr anchorCtr="0" anchor="t" bIns="0" lIns="0" spcFirstLastPara="1" rIns="0" wrap="square" tIns="0">
            <a:noAutofit/>
          </a:bodyPr>
          <a:lstStyle/>
          <a:p>
            <a:pPr indent="0" lvl="0" marL="0" marR="0" rtl="0" algn="l">
              <a:lnSpc>
                <a:spcPct val="100750"/>
              </a:lnSpc>
              <a:spcBef>
                <a:spcPts val="0"/>
              </a:spcBef>
              <a:spcAft>
                <a:spcPts val="0"/>
              </a:spcAft>
              <a:buNone/>
            </a:pPr>
            <a:r>
              <a:rPr i="1" lang="en-US" sz="1200">
                <a:solidFill>
                  <a:srgbClr val="2A2828"/>
                </a:solidFill>
                <a:latin typeface="Inter"/>
                <a:ea typeface="Inter"/>
                <a:cs typeface="Inter"/>
                <a:sym typeface="Inter"/>
              </a:rPr>
              <a:t>Source: Directorate-General for Education, Youth, Sport and Culture (2024) </a:t>
            </a:r>
            <a:endParaRPr/>
          </a:p>
          <a:p>
            <a:pPr indent="0" lvl="0" marL="0" marR="0" rtl="0" algn="l">
              <a:lnSpc>
                <a:spcPct val="100750"/>
              </a:lnSpc>
              <a:spcBef>
                <a:spcPts val="0"/>
              </a:spcBef>
              <a:spcAft>
                <a:spcPts val="0"/>
              </a:spcAft>
              <a:buNone/>
            </a:pPr>
            <a:r>
              <a:rPr i="1" lang="en-US" sz="1200">
                <a:solidFill>
                  <a:srgbClr val="2A2828"/>
                </a:solidFill>
                <a:latin typeface="Inter"/>
                <a:ea typeface="Inter"/>
                <a:cs typeface="Inter"/>
                <a:sym typeface="Inter"/>
              </a:rPr>
              <a:t>Wellbeing and mental health at school: Guidelines for school leaders, teachers </a:t>
            </a:r>
            <a:endParaRPr/>
          </a:p>
          <a:p>
            <a:pPr indent="0" lvl="0" marL="0" marR="0" rtl="0" algn="l">
              <a:lnSpc>
                <a:spcPct val="100750"/>
              </a:lnSpc>
              <a:spcBef>
                <a:spcPts val="0"/>
              </a:spcBef>
              <a:spcAft>
                <a:spcPts val="0"/>
              </a:spcAft>
              <a:buNone/>
            </a:pPr>
            <a:r>
              <a:rPr i="1" lang="en-US" sz="1200">
                <a:solidFill>
                  <a:srgbClr val="2A2828"/>
                </a:solidFill>
                <a:latin typeface="Inter"/>
                <a:ea typeface="Inter"/>
                <a:cs typeface="Inter"/>
                <a:sym typeface="Inter"/>
              </a:rPr>
              <a:t>and educators.</a:t>
            </a:r>
            <a:endParaRPr/>
          </a:p>
          <a:p>
            <a:pPr indent="0" lvl="0" marL="0" marR="0" rtl="0" algn="l">
              <a:lnSpc>
                <a:spcPct val="100750"/>
              </a:lnSpc>
              <a:spcBef>
                <a:spcPts val="0"/>
              </a:spcBef>
              <a:spcAft>
                <a:spcPts val="0"/>
              </a:spcAft>
              <a:buNone/>
            </a:pPr>
            <a:r>
              <a:t/>
            </a:r>
            <a:endParaRPr i="1" sz="1200">
              <a:solidFill>
                <a:srgbClr val="2A2828"/>
              </a:solidFill>
              <a:latin typeface="Inter"/>
              <a:ea typeface="Inter"/>
              <a:cs typeface="Inter"/>
              <a:sym typeface="Inter"/>
            </a:endParaRPr>
          </a:p>
          <a:p>
            <a:pPr indent="0" lvl="0" marL="0" marR="0" rtl="0" algn="l">
              <a:lnSpc>
                <a:spcPct val="100750"/>
              </a:lnSpc>
              <a:spcBef>
                <a:spcPts val="0"/>
              </a:spcBef>
              <a:spcAft>
                <a:spcPts val="0"/>
              </a:spcAft>
              <a:buNone/>
            </a:pPr>
            <a:r>
              <a:rPr i="1" lang="en-US" sz="1200">
                <a:solidFill>
                  <a:srgbClr val="2A2828"/>
                </a:solidFill>
                <a:latin typeface="Inter"/>
                <a:ea typeface="Inter"/>
                <a:cs typeface="Inter"/>
                <a:sym typeface="Inter"/>
              </a:rPr>
              <a:t>https://op.europa.eu/en/publication-detail/-/publication/ec1136e2-0d3a-11ef-a251-01aa75ed71a1/language-en</a:t>
            </a:r>
            <a:endParaRPr/>
          </a:p>
          <a:p>
            <a:pPr indent="0" lvl="0" marL="0" marR="0" rtl="0" algn="l">
              <a:lnSpc>
                <a:spcPct val="100750"/>
              </a:lnSpc>
              <a:spcBef>
                <a:spcPts val="0"/>
              </a:spcBef>
              <a:spcAft>
                <a:spcPts val="0"/>
              </a:spcAft>
              <a:buNone/>
            </a:pPr>
            <a:r>
              <a:t/>
            </a:r>
            <a:endParaRPr sz="1200">
              <a:solidFill>
                <a:schemeClr val="dk1"/>
              </a:solidFill>
              <a:latin typeface="Arial"/>
              <a:ea typeface="Arial"/>
              <a:cs typeface="Arial"/>
              <a:sym typeface="Arial"/>
            </a:endParaRPr>
          </a:p>
        </p:txBody>
      </p:sp>
      <p:pic>
        <p:nvPicPr>
          <p:cNvPr id="209" name="Google Shape;209;p7"/>
          <p:cNvPicPr preferRelativeResize="0"/>
          <p:nvPr/>
        </p:nvPicPr>
        <p:blipFill rotWithShape="1">
          <a:blip r:embed="rId5">
            <a:alphaModFix/>
          </a:blip>
          <a:srcRect b="0" l="0" r="0" t="0"/>
          <a:stretch/>
        </p:blipFill>
        <p:spPr>
          <a:xfrm>
            <a:off x="5834261" y="0"/>
            <a:ext cx="6322088" cy="685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grpSp>
        <p:nvGrpSpPr>
          <p:cNvPr id="214" name="Google Shape;214;p8"/>
          <p:cNvGrpSpPr/>
          <p:nvPr/>
        </p:nvGrpSpPr>
        <p:grpSpPr>
          <a:xfrm>
            <a:off x="0" y="0"/>
            <a:ext cx="12271248" cy="6858000"/>
            <a:chOff x="0" y="0"/>
            <a:chExt cx="12271248" cy="6858000"/>
          </a:xfrm>
        </p:grpSpPr>
        <p:sp>
          <p:nvSpPr>
            <p:cNvPr id="215" name="Google Shape;215;p8"/>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16" name="Google Shape;216;p8"/>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9" l="0" r="0" t="-4345"/>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grpSp>
      <p:pic>
        <p:nvPicPr>
          <p:cNvPr descr="preencoded.png" id="217" name="Google Shape;217;p8"/>
          <p:cNvPicPr preferRelativeResize="0"/>
          <p:nvPr/>
        </p:nvPicPr>
        <p:blipFill rotWithShape="1">
          <a:blip r:embed="rId5">
            <a:alphaModFix/>
          </a:blip>
          <a:srcRect b="0" l="0" r="0" t="0"/>
          <a:stretch/>
        </p:blipFill>
        <p:spPr>
          <a:xfrm>
            <a:off x="-25790" y="0"/>
            <a:ext cx="2949521" cy="4431323"/>
          </a:xfrm>
          <a:prstGeom prst="rect">
            <a:avLst/>
          </a:prstGeom>
          <a:noFill/>
          <a:ln>
            <a:noFill/>
          </a:ln>
        </p:spPr>
      </p:pic>
      <p:sp>
        <p:nvSpPr>
          <p:cNvPr id="218" name="Google Shape;218;p8"/>
          <p:cNvSpPr/>
          <p:nvPr/>
        </p:nvSpPr>
        <p:spPr>
          <a:xfrm>
            <a:off x="4783688" y="357254"/>
            <a:ext cx="6522641" cy="956050"/>
          </a:xfrm>
          <a:prstGeom prst="rect">
            <a:avLst/>
          </a:prstGeom>
          <a:noFill/>
          <a:ln>
            <a:noFill/>
          </a:ln>
        </p:spPr>
        <p:txBody>
          <a:bodyPr anchorCtr="0" anchor="t" bIns="0" lIns="0" spcFirstLastPara="1" rIns="0" wrap="square" tIns="0">
            <a:noAutofit/>
          </a:bodyPr>
          <a:lstStyle/>
          <a:p>
            <a:pPr indent="0" lvl="0" marL="0" marR="0" rtl="0" algn="l">
              <a:lnSpc>
                <a:spcPct val="124573"/>
              </a:lnSpc>
              <a:spcBef>
                <a:spcPts val="0"/>
              </a:spcBef>
              <a:spcAft>
                <a:spcPts val="0"/>
              </a:spcAft>
              <a:buNone/>
            </a:pPr>
            <a:r>
              <a:rPr b="1" lang="en-US" sz="3813">
                <a:solidFill>
                  <a:srgbClr val="0C4DA2"/>
                </a:solidFill>
                <a:latin typeface="Bricolage Grotesque"/>
                <a:ea typeface="Bricolage Grotesque"/>
                <a:cs typeface="Bricolage Grotesque"/>
                <a:sym typeface="Bricolage Grotesque"/>
              </a:rPr>
              <a:t>Why Resilience Matters</a:t>
            </a:r>
            <a:endParaRPr sz="3813">
              <a:solidFill>
                <a:schemeClr val="dk1"/>
              </a:solidFill>
              <a:latin typeface="Arial"/>
              <a:ea typeface="Arial"/>
              <a:cs typeface="Arial"/>
              <a:sym typeface="Arial"/>
            </a:endParaRPr>
          </a:p>
        </p:txBody>
      </p:sp>
      <p:sp>
        <p:nvSpPr>
          <p:cNvPr id="219" name="Google Shape;219;p8"/>
          <p:cNvSpPr/>
          <p:nvPr/>
        </p:nvSpPr>
        <p:spPr>
          <a:xfrm>
            <a:off x="3227216" y="1313304"/>
            <a:ext cx="3033695" cy="286698"/>
          </a:xfrm>
          <a:prstGeom prst="rect">
            <a:avLst/>
          </a:prstGeom>
          <a:noFill/>
          <a:ln>
            <a:noFill/>
          </a:ln>
        </p:spPr>
        <p:txBody>
          <a:bodyPr anchorCtr="0" anchor="t" bIns="0" lIns="0" spcFirstLastPara="1" rIns="0" wrap="square" tIns="0">
            <a:noAutofit/>
          </a:bodyPr>
          <a:lstStyle/>
          <a:p>
            <a:pPr indent="0" lvl="0" marL="0" marR="0" rtl="0" algn="l">
              <a:lnSpc>
                <a:spcPct val="125022"/>
              </a:lnSpc>
              <a:spcBef>
                <a:spcPts val="0"/>
              </a:spcBef>
              <a:spcAft>
                <a:spcPts val="0"/>
              </a:spcAft>
              <a:buNone/>
            </a:pPr>
            <a:r>
              <a:rPr b="1" lang="en-US" sz="2250">
                <a:solidFill>
                  <a:srgbClr val="0C4DA2"/>
                </a:solidFill>
                <a:latin typeface="Bricolage Grotesque"/>
                <a:ea typeface="Bricolage Grotesque"/>
                <a:cs typeface="Bricolage Grotesque"/>
                <a:sym typeface="Bricolage Grotesque"/>
              </a:rPr>
              <a:t>Children Model Adult Behaviors</a:t>
            </a:r>
            <a:endParaRPr sz="2250">
              <a:solidFill>
                <a:schemeClr val="dk1"/>
              </a:solidFill>
              <a:latin typeface="Arial"/>
              <a:ea typeface="Arial"/>
              <a:cs typeface="Arial"/>
              <a:sym typeface="Arial"/>
            </a:endParaRPr>
          </a:p>
        </p:txBody>
      </p:sp>
      <p:sp>
        <p:nvSpPr>
          <p:cNvPr id="220" name="Google Shape;220;p8"/>
          <p:cNvSpPr/>
          <p:nvPr/>
        </p:nvSpPr>
        <p:spPr>
          <a:xfrm>
            <a:off x="3363856" y="1819035"/>
            <a:ext cx="5569129" cy="1223251"/>
          </a:xfrm>
          <a:prstGeom prst="rect">
            <a:avLst/>
          </a:prstGeom>
          <a:noFill/>
          <a:ln>
            <a:noFill/>
          </a:ln>
        </p:spPr>
        <p:txBody>
          <a:bodyPr anchorCtr="0" anchor="t" bIns="0" lIns="0" spcFirstLastPara="1" rIns="0" wrap="square" tIns="0">
            <a:noAutofit/>
          </a:bodyPr>
          <a:lstStyle/>
          <a:p>
            <a:pPr indent="0" lvl="0" marL="0" marR="0" rtl="0" algn="l">
              <a:lnSpc>
                <a:spcPct val="121900"/>
              </a:lnSpc>
              <a:spcBef>
                <a:spcPts val="0"/>
              </a:spcBef>
              <a:spcAft>
                <a:spcPts val="0"/>
              </a:spcAft>
              <a:buNone/>
            </a:pPr>
            <a:r>
              <a:rPr lang="en-US" sz="2000">
                <a:solidFill>
                  <a:srgbClr val="2A2828"/>
                </a:solidFill>
                <a:latin typeface="Inter"/>
                <a:ea typeface="Inter"/>
                <a:cs typeface="Inter"/>
                <a:sym typeface="Inter"/>
              </a:rPr>
              <a:t>Young people naturally observe and imitate how adults handle stress, challenges, and setbacks. When educators and parents demonstrate healthy coping strategies, children learn valuable resilience skills through modeling.</a:t>
            </a:r>
            <a:endParaRPr sz="2000">
              <a:solidFill>
                <a:schemeClr val="dk1"/>
              </a:solidFill>
              <a:latin typeface="Arial"/>
              <a:ea typeface="Arial"/>
              <a:cs typeface="Arial"/>
              <a:sym typeface="Arial"/>
            </a:endParaRPr>
          </a:p>
        </p:txBody>
      </p:sp>
      <p:sp>
        <p:nvSpPr>
          <p:cNvPr id="221" name="Google Shape;221;p8"/>
          <p:cNvSpPr/>
          <p:nvPr/>
        </p:nvSpPr>
        <p:spPr>
          <a:xfrm>
            <a:off x="5347400" y="4287974"/>
            <a:ext cx="2799209" cy="286698"/>
          </a:xfrm>
          <a:prstGeom prst="rect">
            <a:avLst/>
          </a:prstGeom>
          <a:noFill/>
          <a:ln>
            <a:noFill/>
          </a:ln>
        </p:spPr>
        <p:txBody>
          <a:bodyPr anchorCtr="0" anchor="t" bIns="0" lIns="0" spcFirstLastPara="1" rIns="0" wrap="square" tIns="0">
            <a:noAutofit/>
          </a:bodyPr>
          <a:lstStyle/>
          <a:p>
            <a:pPr indent="0" lvl="0" marL="0" marR="0" rtl="0" algn="l">
              <a:lnSpc>
                <a:spcPct val="125022"/>
              </a:lnSpc>
              <a:spcBef>
                <a:spcPts val="0"/>
              </a:spcBef>
              <a:spcAft>
                <a:spcPts val="0"/>
              </a:spcAft>
              <a:buNone/>
            </a:pPr>
            <a:r>
              <a:rPr b="1" lang="en-US" sz="2250">
                <a:solidFill>
                  <a:srgbClr val="0C4DA2"/>
                </a:solidFill>
                <a:latin typeface="Bricolage Grotesque"/>
                <a:ea typeface="Bricolage Grotesque"/>
                <a:cs typeface="Bricolage Grotesque"/>
                <a:sym typeface="Bricolage Grotesque"/>
              </a:rPr>
              <a:t>Creating Secure Foundations</a:t>
            </a:r>
            <a:endParaRPr sz="2250">
              <a:solidFill>
                <a:schemeClr val="dk1"/>
              </a:solidFill>
              <a:latin typeface="Arial"/>
              <a:ea typeface="Arial"/>
              <a:cs typeface="Arial"/>
              <a:sym typeface="Arial"/>
            </a:endParaRPr>
          </a:p>
        </p:txBody>
      </p:sp>
      <p:sp>
        <p:nvSpPr>
          <p:cNvPr id="222" name="Google Shape;222;p8"/>
          <p:cNvSpPr/>
          <p:nvPr/>
        </p:nvSpPr>
        <p:spPr>
          <a:xfrm>
            <a:off x="5347400" y="4827243"/>
            <a:ext cx="6335876" cy="1223251"/>
          </a:xfrm>
          <a:prstGeom prst="rect">
            <a:avLst/>
          </a:prstGeom>
          <a:noFill/>
          <a:ln>
            <a:noFill/>
          </a:ln>
        </p:spPr>
        <p:txBody>
          <a:bodyPr anchorCtr="0" anchor="t" bIns="0" lIns="0" spcFirstLastPara="1" rIns="0" wrap="square" tIns="0">
            <a:noAutofit/>
          </a:bodyPr>
          <a:lstStyle/>
          <a:p>
            <a:pPr indent="0" lvl="0" marL="0" marR="0" rtl="0" algn="l">
              <a:lnSpc>
                <a:spcPct val="121900"/>
              </a:lnSpc>
              <a:spcBef>
                <a:spcPts val="0"/>
              </a:spcBef>
              <a:spcAft>
                <a:spcPts val="0"/>
              </a:spcAft>
              <a:buNone/>
            </a:pPr>
            <a:r>
              <a:rPr lang="en-US" sz="2000">
                <a:solidFill>
                  <a:srgbClr val="2A2828"/>
                </a:solidFill>
                <a:latin typeface="Inter"/>
                <a:ea typeface="Inter"/>
                <a:cs typeface="Inter"/>
                <a:sym typeface="Inter"/>
              </a:rPr>
              <a:t>Resilient educators and parents create secure emotional bases that allow children to explore, take risks, and recover from failures. This security is fundamental for healthy development and learning.</a:t>
            </a:r>
            <a:endParaRPr sz="200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grpSp>
        <p:nvGrpSpPr>
          <p:cNvPr id="227" name="Google Shape;227;p9"/>
          <p:cNvGrpSpPr/>
          <p:nvPr/>
        </p:nvGrpSpPr>
        <p:grpSpPr>
          <a:xfrm>
            <a:off x="0" y="0"/>
            <a:ext cx="12271248" cy="6858000"/>
            <a:chOff x="0" y="0"/>
            <a:chExt cx="12271248" cy="6858000"/>
          </a:xfrm>
        </p:grpSpPr>
        <p:sp>
          <p:nvSpPr>
            <p:cNvPr id="228" name="Google Shape;228;p9"/>
            <p:cNvSpPr/>
            <p:nvPr/>
          </p:nvSpPr>
          <p:spPr>
            <a:xfrm>
              <a:off x="0" y="0"/>
              <a:ext cx="12271248"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29" name="Google Shape;229;p9"/>
            <p:cNvSpPr/>
            <p:nvPr/>
          </p:nvSpPr>
          <p:spPr>
            <a:xfrm>
              <a:off x="39624" y="0"/>
              <a:ext cx="12192000" cy="685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29269" l="0" r="0" t="-4345"/>
              </a:stretch>
            </a:blipFill>
            <a:ln>
              <a:noFill/>
            </a:ln>
          </p:spPr>
          <p:txBody>
            <a:bodyPr anchorCtr="0" anchor="t" bIns="30450" lIns="60950" spcFirstLastPara="1" rIns="60950" wrap="square" tIns="3045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grpSp>
      <p:sp>
        <p:nvSpPr>
          <p:cNvPr id="230" name="Google Shape;230;p9"/>
          <p:cNvSpPr txBox="1"/>
          <p:nvPr/>
        </p:nvSpPr>
        <p:spPr>
          <a:xfrm>
            <a:off x="1094575" y="1116235"/>
            <a:ext cx="9892293" cy="5741765"/>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Clr>
                <a:schemeClr val="dk1"/>
              </a:buClr>
              <a:buSzPts val="2400"/>
              <a:buFont typeface="Arial"/>
              <a:buNone/>
            </a:pPr>
            <a:r>
              <a:rPr lang="en-US" sz="2400">
                <a:solidFill>
                  <a:schemeClr val="dk1"/>
                </a:solidFill>
                <a:latin typeface="Arial"/>
                <a:ea typeface="Arial"/>
                <a:cs typeface="Arial"/>
                <a:sym typeface="Arial"/>
              </a:rPr>
              <a:t>Disinformation aims to exploit vulnerabilities: emotional triggers, uncertainty, cognitive overload, and social trust.</a:t>
            </a:r>
            <a:br>
              <a:rPr lang="en-US" sz="2400">
                <a:solidFill>
                  <a:schemeClr val="dk1"/>
                </a:solidFill>
                <a:latin typeface="Arial"/>
                <a:ea typeface="Arial"/>
                <a:cs typeface="Arial"/>
                <a:sym typeface="Arial"/>
              </a:rPr>
            </a:br>
            <a:r>
              <a:rPr lang="en-US" sz="2400">
                <a:solidFill>
                  <a:schemeClr val="dk1"/>
                </a:solidFill>
                <a:latin typeface="Arial"/>
                <a:ea typeface="Arial"/>
                <a:cs typeface="Arial"/>
                <a:sym typeface="Arial"/>
              </a:rPr>
              <a:t>Resilience counteracts this by strengthening the individual and collective ability to </a:t>
            </a:r>
            <a:r>
              <a:rPr b="1" lang="en-US" sz="2400">
                <a:solidFill>
                  <a:schemeClr val="dk1"/>
                </a:solidFill>
                <a:latin typeface="Arial"/>
                <a:ea typeface="Arial"/>
                <a:cs typeface="Arial"/>
                <a:sym typeface="Arial"/>
              </a:rPr>
              <a:t>pause, question, adapt, and maintain integrity</a:t>
            </a:r>
            <a:r>
              <a:rPr lang="en-US" sz="2400">
                <a:solidFill>
                  <a:schemeClr val="dk1"/>
                </a:solidFill>
                <a:latin typeface="Arial"/>
                <a:ea typeface="Arial"/>
                <a:cs typeface="Arial"/>
                <a:sym typeface="Arial"/>
              </a:rPr>
              <a:t>.</a:t>
            </a:r>
            <a:endParaRPr sz="2400">
              <a:solidFill>
                <a:schemeClr val="dk1"/>
              </a:solidFill>
              <a:latin typeface="Arial"/>
              <a:ea typeface="Arial"/>
              <a:cs typeface="Arial"/>
              <a:sym typeface="Arial"/>
            </a:endParaRPr>
          </a:p>
          <a:p>
            <a:pPr indent="0" lvl="0" marL="0" marR="0" rtl="0" algn="l">
              <a:lnSpc>
                <a:spcPct val="107000"/>
              </a:lnSpc>
              <a:spcBef>
                <a:spcPts val="8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0" lvl="0" marL="0" marR="0" rtl="0" algn="l">
              <a:lnSpc>
                <a:spcPct val="107000"/>
              </a:lnSpc>
              <a:spcBef>
                <a:spcPts val="800"/>
              </a:spcBef>
              <a:spcAft>
                <a:spcPts val="0"/>
              </a:spcAft>
              <a:buClr>
                <a:schemeClr val="dk1"/>
              </a:buClr>
              <a:buSzPts val="2400"/>
              <a:buFont typeface="Arial"/>
              <a:buNone/>
            </a:pPr>
            <a:r>
              <a:rPr lang="en-US" sz="2400">
                <a:solidFill>
                  <a:schemeClr val="dk1"/>
                </a:solidFill>
                <a:latin typeface="Arial"/>
                <a:ea typeface="Arial"/>
                <a:cs typeface="Arial"/>
                <a:sym typeface="Arial"/>
              </a:rPr>
              <a:t>In educational settings,</a:t>
            </a:r>
            <a:r>
              <a:rPr b="1" lang="en-US" sz="2400">
                <a:solidFill>
                  <a:srgbClr val="0070C0"/>
                </a:solidFill>
                <a:latin typeface="Arial"/>
                <a:ea typeface="Arial"/>
                <a:cs typeface="Arial"/>
                <a:sym typeface="Arial"/>
              </a:rPr>
              <a:t> teachers </a:t>
            </a:r>
            <a:r>
              <a:rPr lang="en-US" sz="2400">
                <a:solidFill>
                  <a:schemeClr val="dk1"/>
                </a:solidFill>
                <a:latin typeface="Arial"/>
                <a:ea typeface="Arial"/>
                <a:cs typeface="Arial"/>
                <a:sym typeface="Arial"/>
              </a:rPr>
              <a:t>face:</a:t>
            </a:r>
            <a:endParaRPr/>
          </a:p>
          <a:p>
            <a:pPr indent="-342900" lvl="0" marL="342900" marR="0" rtl="0" algn="l">
              <a:lnSpc>
                <a:spcPct val="107000"/>
              </a:lnSpc>
              <a:spcBef>
                <a:spcPts val="800"/>
              </a:spcBef>
              <a:spcAft>
                <a:spcPts val="0"/>
              </a:spcAft>
              <a:buClr>
                <a:schemeClr val="dk1"/>
              </a:buClr>
              <a:buSzPts val="1000"/>
              <a:buFont typeface="Noto Sans Symbols"/>
              <a:buChar char="∙"/>
            </a:pPr>
            <a:r>
              <a:rPr lang="en-US" sz="2400">
                <a:solidFill>
                  <a:schemeClr val="dk1"/>
                </a:solidFill>
                <a:latin typeface="Arial"/>
                <a:ea typeface="Arial"/>
                <a:cs typeface="Arial"/>
                <a:sym typeface="Arial"/>
              </a:rPr>
              <a:t>Repeated exposure to conflicting narratives</a:t>
            </a:r>
            <a:endParaRPr/>
          </a:p>
          <a:p>
            <a:pPr indent="-342900" lvl="0" marL="342900" marR="0" rtl="0" algn="l">
              <a:lnSpc>
                <a:spcPct val="107000"/>
              </a:lnSpc>
              <a:spcBef>
                <a:spcPts val="800"/>
              </a:spcBef>
              <a:spcAft>
                <a:spcPts val="0"/>
              </a:spcAft>
              <a:buClr>
                <a:schemeClr val="dk1"/>
              </a:buClr>
              <a:buSzPts val="1000"/>
              <a:buFont typeface="Noto Sans Symbols"/>
              <a:buChar char="∙"/>
            </a:pPr>
            <a:r>
              <a:rPr lang="en-US" sz="2400">
                <a:solidFill>
                  <a:schemeClr val="dk1"/>
                </a:solidFill>
                <a:latin typeface="Arial"/>
                <a:ea typeface="Arial"/>
                <a:cs typeface="Arial"/>
                <a:sym typeface="Arial"/>
              </a:rPr>
              <a:t>Pressure to respond quickly or authoritatively</a:t>
            </a:r>
            <a:endParaRPr/>
          </a:p>
          <a:p>
            <a:pPr indent="-342900" lvl="0" marL="342900" marR="0" rtl="0" algn="l">
              <a:lnSpc>
                <a:spcPct val="107000"/>
              </a:lnSpc>
              <a:spcBef>
                <a:spcPts val="800"/>
              </a:spcBef>
              <a:spcAft>
                <a:spcPts val="0"/>
              </a:spcAft>
              <a:buClr>
                <a:schemeClr val="dk1"/>
              </a:buClr>
              <a:buSzPts val="1000"/>
              <a:buFont typeface="Noto Sans Symbols"/>
              <a:buChar char="∙"/>
            </a:pPr>
            <a:r>
              <a:rPr lang="en-US" sz="2400">
                <a:solidFill>
                  <a:schemeClr val="dk1"/>
                </a:solidFill>
                <a:latin typeface="Arial"/>
                <a:ea typeface="Arial"/>
                <a:cs typeface="Arial"/>
                <a:sym typeface="Arial"/>
              </a:rPr>
              <a:t>Students who may bring misinformed content into the classroom</a:t>
            </a:r>
            <a:endParaRPr/>
          </a:p>
          <a:p>
            <a:pPr indent="0" lvl="0" marL="0" marR="0" rtl="0" algn="l">
              <a:spcBef>
                <a:spcPts val="80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a:p>
            <a:pPr indent="0" lvl="0" marL="0" marR="0" rtl="0" algn="l">
              <a:spcBef>
                <a:spcPts val="0"/>
              </a:spcBef>
              <a:spcAft>
                <a:spcPts val="0"/>
              </a:spcAft>
              <a:buClr>
                <a:schemeClr val="dk1"/>
              </a:buClr>
              <a:buSzPts val="2400"/>
              <a:buFont typeface="Arial"/>
              <a:buNone/>
            </a:pPr>
            <a:r>
              <a:rPr lang="en-US" sz="2400">
                <a:solidFill>
                  <a:schemeClr val="dk1"/>
                </a:solidFill>
                <a:latin typeface="Arial"/>
                <a:ea typeface="Arial"/>
                <a:cs typeface="Arial"/>
                <a:sym typeface="Arial"/>
              </a:rPr>
              <a:t>Communities influenced by polarized or manipulative information</a:t>
            </a:r>
            <a:br>
              <a:rPr lang="en-US" sz="2400">
                <a:solidFill>
                  <a:schemeClr val="dk1"/>
                </a:solidFill>
                <a:latin typeface="Arial"/>
                <a:ea typeface="Arial"/>
                <a:cs typeface="Arial"/>
                <a:sym typeface="Arial"/>
              </a:rPr>
            </a:br>
            <a:r>
              <a:rPr lang="en-US" sz="2400">
                <a:solidFill>
                  <a:schemeClr val="dk1"/>
                </a:solidFill>
                <a:latin typeface="Arial"/>
                <a:ea typeface="Arial"/>
                <a:cs typeface="Arial"/>
                <a:sym typeface="Arial"/>
              </a:rPr>
              <a:t>Thus, teacher resilience is foundational to navigating these tensions without burnout, defensiveness, or misinformation spread.</a:t>
            </a:r>
            <a:endParaRPr sz="2400">
              <a:solidFill>
                <a:schemeClr val="dk1"/>
              </a:solidFill>
              <a:latin typeface="Arial"/>
              <a:ea typeface="Arial"/>
              <a:cs typeface="Arial"/>
              <a:sym typeface="Arial"/>
            </a:endParaRPr>
          </a:p>
        </p:txBody>
      </p:sp>
      <p:sp>
        <p:nvSpPr>
          <p:cNvPr id="231" name="Google Shape;231;p9"/>
          <p:cNvSpPr/>
          <p:nvPr/>
        </p:nvSpPr>
        <p:spPr>
          <a:xfrm>
            <a:off x="968562" y="325619"/>
            <a:ext cx="10546674" cy="956050"/>
          </a:xfrm>
          <a:prstGeom prst="rect">
            <a:avLst/>
          </a:prstGeom>
          <a:noFill/>
          <a:ln>
            <a:noFill/>
          </a:ln>
        </p:spPr>
        <p:txBody>
          <a:bodyPr anchorCtr="0" anchor="t" bIns="0" lIns="0" spcFirstLastPara="1" rIns="0" wrap="square" tIns="0">
            <a:noAutofit/>
          </a:bodyPr>
          <a:lstStyle/>
          <a:p>
            <a:pPr indent="0" lvl="0" marL="0" marR="0" rtl="0" algn="l">
              <a:lnSpc>
                <a:spcPct val="124573"/>
              </a:lnSpc>
              <a:spcBef>
                <a:spcPts val="0"/>
              </a:spcBef>
              <a:spcAft>
                <a:spcPts val="0"/>
              </a:spcAft>
              <a:buNone/>
            </a:pPr>
            <a:r>
              <a:rPr b="1" lang="en-US" sz="3813">
                <a:solidFill>
                  <a:srgbClr val="0C4DA2"/>
                </a:solidFill>
                <a:latin typeface="Bricolage Grotesque"/>
                <a:ea typeface="Bricolage Grotesque"/>
                <a:cs typeface="Bricolage Grotesque"/>
                <a:sym typeface="Bricolage Grotesque"/>
              </a:rPr>
              <a:t>Why Resilience in a Disinformation Context</a:t>
            </a:r>
            <a:endParaRPr sz="3813">
              <a:solidFill>
                <a:schemeClr val="dk1"/>
              </a:solidFill>
              <a:latin typeface="Arial"/>
              <a:ea typeface="Arial"/>
              <a:cs typeface="Arial"/>
              <a:sym typeface="Arial"/>
            </a:endParaRPr>
          </a:p>
        </p:txBody>
      </p:sp>
      <p:pic>
        <p:nvPicPr>
          <p:cNvPr id="232" name="Google Shape;232;p9"/>
          <p:cNvPicPr preferRelativeResize="0"/>
          <p:nvPr/>
        </p:nvPicPr>
        <p:blipFill rotWithShape="1">
          <a:blip r:embed="rId5">
            <a:alphaModFix/>
          </a:blip>
          <a:srcRect b="0" l="0" r="0" t="0"/>
          <a:stretch/>
        </p:blipFill>
        <p:spPr>
          <a:xfrm>
            <a:off x="10864837" y="5666282"/>
            <a:ext cx="1358004" cy="119171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2025-12-11T06:35:59Z</dcterms:created>
  <dc:creator>Ευγενία Παρτασή</dc:creator>
</cp:coreProperties>
</file>